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92.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91.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94.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93.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88.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92.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Lst>
  <p:sldSz cy="6858000" cx="12192000"/>
  <p:notesSz cx="6858000" cy="9144000"/>
  <p:embeddedFontLst>
    <p:embeddedFont>
      <p:font typeface="Ubuntu"/>
      <p:regular r:id="rId100"/>
      <p:bold r:id="rId101"/>
      <p:italic r:id="rId102"/>
      <p:boldItalic r:id="rId103"/>
    </p:embeddedFont>
    <p:embeddedFont>
      <p:font typeface="Lato"/>
      <p:regular r:id="rId104"/>
      <p:bold r:id="rId105"/>
      <p:italic r:id="rId106"/>
      <p:boldItalic r:id="rId10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108" roundtripDataSignature="AMtx7mhrXDKl1YfbgMjaxqN+h9euQO/Qw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663ADABD-6324-436B-AB36-6FAD3526291B}">
  <a:tblStyle styleId="{663ADABD-6324-436B-AB36-6FAD3526291B}"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F0F0F0"/>
          </a:solidFill>
        </a:fill>
      </a:tcStyle>
    </a:wholeTbl>
    <a:band1H>
      <a:tcTxStyle/>
      <a:tcStyle>
        <a:fill>
          <a:solidFill>
            <a:srgbClr val="E0E0E0"/>
          </a:solidFill>
        </a:fill>
      </a:tcStyle>
    </a:band1H>
    <a:band2H>
      <a:tcTxStyle/>
    </a:band2H>
    <a:band1V>
      <a:tcTxStyle/>
      <a:tcStyle>
        <a:fill>
          <a:solidFill>
            <a:srgbClr val="E0E0E0"/>
          </a:solidFill>
        </a:fill>
      </a:tcStyle>
    </a:band1V>
    <a:band2V>
      <a:tcTxStyle/>
    </a:band2V>
    <a:lastCol>
      <a:tcTxStyle b="on" i="off">
        <a:font>
          <a:latin typeface="Calibri"/>
          <a:ea typeface="Calibri"/>
          <a:cs typeface="Calibri"/>
        </a:font>
        <a:schemeClr val="lt1"/>
      </a:tcTxStyle>
      <a:tcStyle>
        <a:fill>
          <a:solidFill>
            <a:schemeClr val="accent3"/>
          </a:solidFill>
        </a:fill>
      </a:tcStyle>
    </a:lastCol>
    <a:firstCol>
      <a:tcTxStyle b="on" i="off">
        <a:font>
          <a:latin typeface="Calibri"/>
          <a:ea typeface="Calibri"/>
          <a:cs typeface="Calibri"/>
        </a:font>
        <a:schemeClr val="lt1"/>
      </a:tcTxStyle>
      <a:tcStyle>
        <a:fill>
          <a:solidFill>
            <a:schemeClr val="accent3"/>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3"/>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3"/>
          </a:solidFill>
        </a:fill>
      </a:tcStyle>
    </a:firstRow>
    <a:neCell>
      <a:tcTxStyle/>
    </a:neCell>
    <a:nwCell>
      <a:tcTxStyle/>
    </a:nwCell>
  </a:tblStyle>
  <a:tblStyle styleId="{E0D63801-1EA4-440F-8AC0-94F554F54599}" styleName="Table_1">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07" Type="http://schemas.openxmlformats.org/officeDocument/2006/relationships/font" Target="fonts/Lato-boldItalic.fntdata"/><Relationship Id="rId106" Type="http://schemas.openxmlformats.org/officeDocument/2006/relationships/font" Target="fonts/Lato-italic.fntdata"/><Relationship Id="rId105" Type="http://schemas.openxmlformats.org/officeDocument/2006/relationships/font" Target="fonts/Lato-bold.fntdata"/><Relationship Id="rId104" Type="http://schemas.openxmlformats.org/officeDocument/2006/relationships/font" Target="fonts/Lato-regular.fntdata"/><Relationship Id="rId108" Type="http://customschemas.google.com/relationships/presentationmetadata" Target="metadata"/><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103" Type="http://schemas.openxmlformats.org/officeDocument/2006/relationships/font" Target="fonts/Ubuntu-boldItalic.fntdata"/><Relationship Id="rId102" Type="http://schemas.openxmlformats.org/officeDocument/2006/relationships/font" Target="fonts/Ubuntu-italic.fntdata"/><Relationship Id="rId101" Type="http://schemas.openxmlformats.org/officeDocument/2006/relationships/font" Target="fonts/Ubuntu-bold.fntdata"/><Relationship Id="rId100" Type="http://schemas.openxmlformats.org/officeDocument/2006/relationships/font" Target="fonts/Ubuntu-regular.fntdata"/><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95" Type="http://schemas.openxmlformats.org/officeDocument/2006/relationships/slide" Target="slides/slide90.xml"/><Relationship Id="rId94" Type="http://schemas.openxmlformats.org/officeDocument/2006/relationships/slide" Target="slides/slide89.xml"/><Relationship Id="rId97" Type="http://schemas.openxmlformats.org/officeDocument/2006/relationships/slide" Target="slides/slide92.xml"/><Relationship Id="rId96" Type="http://schemas.openxmlformats.org/officeDocument/2006/relationships/slide" Target="slides/slide91.xml"/><Relationship Id="rId11" Type="http://schemas.openxmlformats.org/officeDocument/2006/relationships/slide" Target="slides/slide6.xml"/><Relationship Id="rId99" Type="http://schemas.openxmlformats.org/officeDocument/2006/relationships/slide" Target="slides/slide94.xml"/><Relationship Id="rId10" Type="http://schemas.openxmlformats.org/officeDocument/2006/relationships/slide" Target="slides/slide5.xml"/><Relationship Id="rId98" Type="http://schemas.openxmlformats.org/officeDocument/2006/relationships/slide" Target="slides/slide93.xml"/><Relationship Id="rId13" Type="http://schemas.openxmlformats.org/officeDocument/2006/relationships/slide" Target="slides/slide8.xml"/><Relationship Id="rId12" Type="http://schemas.openxmlformats.org/officeDocument/2006/relationships/slide" Target="slides/slide7.xml"/><Relationship Id="rId91" Type="http://schemas.openxmlformats.org/officeDocument/2006/relationships/slide" Target="slides/slide86.xml"/><Relationship Id="rId90" Type="http://schemas.openxmlformats.org/officeDocument/2006/relationships/slide" Target="slides/slide85.xml"/><Relationship Id="rId93" Type="http://schemas.openxmlformats.org/officeDocument/2006/relationships/slide" Target="slides/slide88.xml"/><Relationship Id="rId92" Type="http://schemas.openxmlformats.org/officeDocument/2006/relationships/slide" Target="slides/slide8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 Id="rId84" Type="http://schemas.openxmlformats.org/officeDocument/2006/relationships/slide" Target="slides/slide79.xml"/><Relationship Id="rId83" Type="http://schemas.openxmlformats.org/officeDocument/2006/relationships/slide" Target="slides/slide78.xml"/><Relationship Id="rId86" Type="http://schemas.openxmlformats.org/officeDocument/2006/relationships/slide" Target="slides/slide81.xml"/><Relationship Id="rId85" Type="http://schemas.openxmlformats.org/officeDocument/2006/relationships/slide" Target="slides/slide80.xml"/><Relationship Id="rId88" Type="http://schemas.openxmlformats.org/officeDocument/2006/relationships/slide" Target="slides/slide83.xml"/><Relationship Id="rId87" Type="http://schemas.openxmlformats.org/officeDocument/2006/relationships/slide" Target="slides/slide82.xml"/><Relationship Id="rId89" Type="http://schemas.openxmlformats.org/officeDocument/2006/relationships/slide" Target="slides/slide84.xml"/><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75" Type="http://schemas.openxmlformats.org/officeDocument/2006/relationships/slide" Target="slides/slide70.xml"/><Relationship Id="rId74" Type="http://schemas.openxmlformats.org/officeDocument/2006/relationships/slide" Target="slides/slide69.xml"/><Relationship Id="rId77" Type="http://schemas.openxmlformats.org/officeDocument/2006/relationships/slide" Target="slides/slide72.xml"/><Relationship Id="rId76" Type="http://schemas.openxmlformats.org/officeDocument/2006/relationships/slide" Target="slides/slide71.xml"/><Relationship Id="rId79" Type="http://schemas.openxmlformats.org/officeDocument/2006/relationships/slide" Target="slides/slide74.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62" Type="http://schemas.openxmlformats.org/officeDocument/2006/relationships/slide" Target="slides/slide57.xml"/><Relationship Id="rId61" Type="http://schemas.openxmlformats.org/officeDocument/2006/relationships/slide" Target="slides/slide56.xml"/><Relationship Id="rId64" Type="http://schemas.openxmlformats.org/officeDocument/2006/relationships/slide" Target="slides/slide59.xml"/><Relationship Id="rId63" Type="http://schemas.openxmlformats.org/officeDocument/2006/relationships/slide" Target="slides/slide58.xml"/><Relationship Id="rId66" Type="http://schemas.openxmlformats.org/officeDocument/2006/relationships/slide" Target="slides/slide61.xml"/><Relationship Id="rId65" Type="http://schemas.openxmlformats.org/officeDocument/2006/relationships/slide" Target="slides/slide60.xml"/><Relationship Id="rId68" Type="http://schemas.openxmlformats.org/officeDocument/2006/relationships/slide" Target="slides/slide63.xml"/><Relationship Id="rId67" Type="http://schemas.openxmlformats.org/officeDocument/2006/relationships/slide" Target="slides/slide62.xml"/><Relationship Id="rId60" Type="http://schemas.openxmlformats.org/officeDocument/2006/relationships/slide" Target="slides/slide55.xml"/><Relationship Id="rId69" Type="http://schemas.openxmlformats.org/officeDocument/2006/relationships/slide" Target="slides/slide6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55" Type="http://schemas.openxmlformats.org/officeDocument/2006/relationships/slide" Target="slides/slide50.xml"/><Relationship Id="rId54" Type="http://schemas.openxmlformats.org/officeDocument/2006/relationships/slide" Target="slides/slide49.xml"/><Relationship Id="rId57" Type="http://schemas.openxmlformats.org/officeDocument/2006/relationships/slide" Target="slides/slide52.xml"/><Relationship Id="rId56" Type="http://schemas.openxmlformats.org/officeDocument/2006/relationships/slide" Target="slides/slide51.xml"/><Relationship Id="rId59" Type="http://schemas.openxmlformats.org/officeDocument/2006/relationships/slide" Target="slides/slide54.xml"/><Relationship Id="rId58"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3943707e714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g3943707e714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10.30am</a:t>
            </a:r>
            <a:endParaRPr/>
          </a:p>
        </p:txBody>
      </p:sp>
      <p:sp>
        <p:nvSpPr>
          <p:cNvPr id="87" name="Google Shape;87;g3943707e714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4" name="Google Shape;144;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45" name="Google Shape;145;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1" name="Google Shape;151;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52" name="Google Shape;152;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0" name="Google Shape;160;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61" name="Google Shape;161;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7" name="Google Shape;167;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68" name="Google Shape;168;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6" name="Google Shape;176;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77" name="Google Shape;177;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3" name="Google Shape;183;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GB"/>
              <a:t>FARC</a:t>
            </a:r>
            <a:endParaRPr/>
          </a:p>
          <a:p>
            <a:pPr indent="0" lvl="0" marL="0" rtl="0" algn="l">
              <a:spcBef>
                <a:spcPts val="0"/>
              </a:spcBef>
              <a:spcAft>
                <a:spcPts val="0"/>
              </a:spcAft>
              <a:buNone/>
            </a:pPr>
            <a:r>
              <a:rPr lang="en-GB"/>
              <a:t>Auditors / Annual Report</a:t>
            </a:r>
            <a:endParaRPr/>
          </a:p>
          <a:p>
            <a:pPr indent="0" lvl="0" marL="0" rtl="0" algn="l">
              <a:spcBef>
                <a:spcPts val="0"/>
              </a:spcBef>
              <a:spcAft>
                <a:spcPts val="0"/>
              </a:spcAft>
              <a:buNone/>
            </a:pPr>
            <a:r>
              <a:rPr lang="en-GB"/>
              <a:t>Management Accounts – Board now and monthly internally</a:t>
            </a:r>
            <a:endParaRPr/>
          </a:p>
          <a:p>
            <a:pPr indent="0" lvl="0" marL="0" rtl="0" algn="l">
              <a:spcBef>
                <a:spcPts val="0"/>
              </a:spcBef>
              <a:spcAft>
                <a:spcPts val="0"/>
              </a:spcAft>
              <a:buNone/>
            </a:pPr>
            <a:r>
              <a:rPr lang="en-GB"/>
              <a:t>Restricted funds from the University</a:t>
            </a:r>
            <a:endParaRPr/>
          </a:p>
          <a:p>
            <a:pPr indent="0" lvl="0" marL="0" rtl="0" algn="l">
              <a:spcBef>
                <a:spcPts val="0"/>
              </a:spcBef>
              <a:spcAft>
                <a:spcPts val="0"/>
              </a:spcAft>
              <a:buNone/>
            </a:pPr>
            <a:r>
              <a:rPr lang="en-GB"/>
              <a:t>Some open donations available to bid for </a:t>
            </a:r>
            <a:endParaRPr/>
          </a:p>
          <a:p>
            <a:pPr indent="0" lvl="0" marL="0" rtl="0" algn="l">
              <a:spcBef>
                <a:spcPts val="0"/>
              </a:spcBef>
              <a:spcAft>
                <a:spcPts val="0"/>
              </a:spcAft>
              <a:buNone/>
            </a:pPr>
            <a:r>
              <a:t/>
            </a:r>
            <a:endParaRPr/>
          </a:p>
        </p:txBody>
      </p:sp>
      <p:sp>
        <p:nvSpPr>
          <p:cNvPr id="184" name="Google Shape;184;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1" name="Google Shape;191;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92" name="Google Shape;192;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8" name="Google Shape;198;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9" name="Google Shape;199;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6" name="Google Shape;206;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207" name="Google Shape;207;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3" name="Google Shape;213;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4" name="Google Shape;214;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3943707e714_0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 name="Google Shape;92;g3943707e714_0_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10.30am</a:t>
            </a:r>
            <a:endParaRPr/>
          </a:p>
        </p:txBody>
      </p:sp>
      <p:sp>
        <p:nvSpPr>
          <p:cNvPr id="93" name="Google Shape;93;g3943707e714_0_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0" name="Google Shape;220;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6" name="Google Shape;226;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Moving on to understanding SU’s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These might be some of the ways students see the SU</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Top left, our AGM – Officers doing formal democracy and votes!</a:t>
            </a:r>
            <a:endParaRPr/>
          </a:p>
          <a:p>
            <a:pPr indent="0" lvl="0" marL="0" rtl="0" algn="l">
              <a:spcBef>
                <a:spcPts val="0"/>
              </a:spcBef>
              <a:spcAft>
                <a:spcPts val="0"/>
              </a:spcAft>
              <a:buNone/>
            </a:pPr>
            <a:r>
              <a:rPr lang="en-GB"/>
              <a:t>Bottom left – breakfast available</a:t>
            </a:r>
            <a:endParaRPr/>
          </a:p>
          <a:p>
            <a:pPr indent="0" lvl="0" marL="0" rtl="0" algn="l">
              <a:spcBef>
                <a:spcPts val="0"/>
              </a:spcBef>
              <a:spcAft>
                <a:spcPts val="0"/>
              </a:spcAft>
              <a:buNone/>
            </a:pPr>
            <a:r>
              <a:rPr lang="en-GB"/>
              <a:t>Middle – We talk to students</a:t>
            </a:r>
            <a:endParaRPr/>
          </a:p>
          <a:p>
            <a:pPr indent="0" lvl="0" marL="0" rtl="0" algn="l">
              <a:spcBef>
                <a:spcPts val="0"/>
              </a:spcBef>
              <a:spcAft>
                <a:spcPts val="0"/>
              </a:spcAft>
              <a:buNone/>
            </a:pPr>
            <a:r>
              <a:rPr lang="en-GB"/>
              <a:t>Bottom right – we have a cracking offer on for Christmas!</a:t>
            </a:r>
            <a:endParaRPr/>
          </a:p>
        </p:txBody>
      </p:sp>
      <p:sp>
        <p:nvSpPr>
          <p:cNvPr id="227" name="Google Shape;227;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8" name="Google Shape;238;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4" name="Google Shape;244;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This means we HAVE to exist – but creates a tension with our funding partner – who can treat as ‘ANOTHER DEPARTMENT’.  Play the rules / etc etc will go into more later.</a:t>
            </a:r>
            <a:endParaRPr/>
          </a:p>
        </p:txBody>
      </p:sp>
      <p:sp>
        <p:nvSpPr>
          <p:cNvPr id="245" name="Google Shape;245;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2" name="Google Shape;252;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8" name="Google Shape;258;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5" name="Google Shape;265;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GB">
                <a:solidFill>
                  <a:srgbClr val="707070"/>
                </a:solidFill>
                <a:latin typeface="Lato"/>
                <a:ea typeface="Lato"/>
                <a:cs typeface="Lato"/>
                <a:sym typeface="Lato"/>
              </a:rPr>
              <a:t>The Students’ Union (SU) works in the same way as a workplace union. It campaigns for the rights of its members and lobbies on key issues, bringing them to the attention of your university, the National Union of Students and the government.</a:t>
            </a:r>
            <a:endParaRPr/>
          </a:p>
          <a:p>
            <a:pPr indent="0" lvl="0" marL="0" rtl="0" algn="l">
              <a:spcBef>
                <a:spcPts val="0"/>
              </a:spcBef>
              <a:spcAft>
                <a:spcPts val="0"/>
              </a:spcAft>
              <a:buNone/>
            </a:pPr>
            <a:r>
              <a:t/>
            </a:r>
            <a:endParaRPr b="0" i="0">
              <a:solidFill>
                <a:srgbClr val="707070"/>
              </a:solidFill>
              <a:latin typeface="Lato"/>
              <a:ea typeface="Lato"/>
              <a:cs typeface="Lato"/>
              <a:sym typeface="Lato"/>
            </a:endParaRPr>
          </a:p>
          <a:p>
            <a:pPr indent="0" lvl="0" marL="0" rtl="0" algn="l">
              <a:spcBef>
                <a:spcPts val="0"/>
              </a:spcBef>
              <a:spcAft>
                <a:spcPts val="0"/>
              </a:spcAft>
              <a:buNone/>
            </a:pPr>
            <a:r>
              <a:rPr b="0" i="0" lang="en-GB">
                <a:solidFill>
                  <a:srgbClr val="707070"/>
                </a:solidFill>
                <a:latin typeface="Lato"/>
                <a:ea typeface="Lato"/>
                <a:cs typeface="Lato"/>
                <a:sym typeface="Lato"/>
              </a:rPr>
              <a:t>The SU organises day trips, activities and nights out during Freshers’ Week and throughout the rest of the year, as well as the Freshers’ Fair, where you can sign up for as many clubs and societies as you want. They can even help you set up your own society or club".</a:t>
            </a:r>
            <a:endParaRPr/>
          </a:p>
          <a:p>
            <a:pPr indent="0" lvl="0" marL="0" rtl="0" algn="l">
              <a:spcBef>
                <a:spcPts val="0"/>
              </a:spcBef>
              <a:spcAft>
                <a:spcPts val="0"/>
              </a:spcAft>
              <a:buNone/>
            </a:pPr>
            <a:r>
              <a:t/>
            </a:r>
            <a:endParaRPr b="0" i="0">
              <a:solidFill>
                <a:srgbClr val="707070"/>
              </a:solidFill>
              <a:latin typeface="Lato"/>
              <a:ea typeface="Lato"/>
              <a:cs typeface="Lato"/>
              <a:sym typeface="Lato"/>
            </a:endParaRPr>
          </a:p>
          <a:p>
            <a:pPr indent="0" lvl="0" marL="0" rtl="0" algn="l">
              <a:spcBef>
                <a:spcPts val="0"/>
              </a:spcBef>
              <a:spcAft>
                <a:spcPts val="0"/>
              </a:spcAft>
              <a:buNone/>
            </a:pPr>
            <a:r>
              <a:rPr b="0" i="0" lang="en-GB">
                <a:solidFill>
                  <a:srgbClr val="707070"/>
                </a:solidFill>
                <a:latin typeface="Lato"/>
                <a:ea typeface="Lato"/>
                <a:cs typeface="Lato"/>
                <a:sym typeface="Lato"/>
              </a:rPr>
              <a:t>"Your SU can advise on your rights when it comes to things like student accommodation and private landlords and also offer you individual representation if you have a grievance with your university,“</a:t>
            </a:r>
            <a:endParaRPr/>
          </a:p>
          <a:p>
            <a:pPr indent="0" lvl="0" marL="0" rtl="0" algn="l">
              <a:spcBef>
                <a:spcPts val="0"/>
              </a:spcBef>
              <a:spcAft>
                <a:spcPts val="0"/>
              </a:spcAft>
              <a:buNone/>
            </a:pPr>
            <a:r>
              <a:t/>
            </a:r>
            <a:endParaRPr b="0" i="0">
              <a:solidFill>
                <a:srgbClr val="707070"/>
              </a:solidFill>
              <a:latin typeface="Lato"/>
              <a:ea typeface="Lato"/>
              <a:cs typeface="Lato"/>
              <a:sym typeface="Lato"/>
            </a:endParaRPr>
          </a:p>
          <a:p>
            <a:pPr indent="0" lvl="0" marL="0" rtl="0" algn="l">
              <a:spcBef>
                <a:spcPts val="0"/>
              </a:spcBef>
              <a:spcAft>
                <a:spcPts val="0"/>
              </a:spcAft>
              <a:buNone/>
            </a:pPr>
            <a:r>
              <a:rPr b="0" i="0" lang="en-GB">
                <a:solidFill>
                  <a:srgbClr val="707070"/>
                </a:solidFill>
                <a:latin typeface="Lato"/>
                <a:ea typeface="Lato"/>
                <a:cs typeface="Lato"/>
                <a:sym typeface="Lato"/>
              </a:rPr>
              <a:t>Taking an active role in the SU is a good way to develop your negotiating and campaign skills. Many SU Sabbatical Officers have gone on to careers in politics or become key influencers in social policy and business. If you run and are elected as an SU Officer you will receive national training in all of the key skills you need, as well as opportunities for development throughout the year. SU Officers represent students at local and national events, so you can practice your networking skills while doing something for a cause you are passionate about!".  </a:t>
            </a:r>
            <a:endParaRPr/>
          </a:p>
          <a:p>
            <a:pPr indent="0" lvl="0" marL="0" rtl="0" algn="l">
              <a:spcBef>
                <a:spcPts val="0"/>
              </a:spcBef>
              <a:spcAft>
                <a:spcPts val="0"/>
              </a:spcAft>
              <a:buNone/>
            </a:pPr>
            <a:r>
              <a:t/>
            </a:r>
            <a:endParaRPr b="0" i="0">
              <a:solidFill>
                <a:srgbClr val="707070"/>
              </a:solidFill>
              <a:latin typeface="Lato"/>
              <a:ea typeface="Lato"/>
              <a:cs typeface="Lato"/>
              <a:sym typeface="Lato"/>
            </a:endParaRPr>
          </a:p>
          <a:p>
            <a:pPr indent="0" lvl="0" marL="0" rtl="0" algn="l">
              <a:spcBef>
                <a:spcPts val="0"/>
              </a:spcBef>
              <a:spcAft>
                <a:spcPts val="0"/>
              </a:spcAft>
              <a:buNone/>
            </a:pPr>
            <a:r>
              <a:rPr b="0" i="0" lang="en-GB">
                <a:solidFill>
                  <a:srgbClr val="707070"/>
                </a:solidFill>
                <a:latin typeface="Lato"/>
                <a:ea typeface="Lato"/>
                <a:cs typeface="Lato"/>
                <a:sym typeface="Lato"/>
              </a:rPr>
              <a:t>"You can choose how much you want to get involved with your union,” says Ayo. “You can use it as a one stop shop to find out about societies and clubs, take part in campaigns, or even run as an officer to help represent a cause that is important to you. It’s completely up to you".</a:t>
            </a:r>
            <a:endParaRPr/>
          </a:p>
        </p:txBody>
      </p:sp>
      <p:sp>
        <p:nvSpPr>
          <p:cNvPr id="266" name="Google Shape;266;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2" name="Google Shape;272;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9" name="Google Shape;279;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0" name="Google Shape;280;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6" name="Google Shape;286;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sz="1800">
                <a:solidFill>
                  <a:srgbClr val="000000"/>
                </a:solidFill>
                <a:latin typeface="Arial"/>
                <a:ea typeface="Arial"/>
                <a:cs typeface="Arial"/>
                <a:sym typeface="Arial"/>
              </a:rPr>
              <a:t> </a:t>
            </a:r>
            <a:endParaRPr sz="1800">
              <a:latin typeface="Calibri"/>
              <a:ea typeface="Calibri"/>
              <a:cs typeface="Calibri"/>
              <a:sym typeface="Calibri"/>
            </a:endParaRPr>
          </a:p>
          <a:p>
            <a:pPr indent="0" lvl="0" marL="0" rtl="0" algn="l">
              <a:spcBef>
                <a:spcPts val="0"/>
              </a:spcBef>
              <a:spcAft>
                <a:spcPts val="0"/>
              </a:spcAft>
              <a:buNone/>
            </a:pPr>
            <a:r>
              <a:rPr lang="en-GB" sz="1800" u="sng">
                <a:solidFill>
                  <a:srgbClr val="000000"/>
                </a:solidFill>
                <a:latin typeface="Arial"/>
                <a:ea typeface="Arial"/>
                <a:cs typeface="Arial"/>
                <a:sym typeface="Arial"/>
              </a:rPr>
              <a:t>New cases: 39 (22% down on last year)</a:t>
            </a:r>
            <a:endParaRPr sz="1800">
              <a:latin typeface="Calibri"/>
              <a:ea typeface="Calibri"/>
              <a:cs typeface="Calibri"/>
              <a:sym typeface="Calibri"/>
            </a:endParaRPr>
          </a:p>
          <a:p>
            <a:pPr indent="0" lvl="0" marL="0" rtl="0" algn="l">
              <a:spcBef>
                <a:spcPts val="0"/>
              </a:spcBef>
              <a:spcAft>
                <a:spcPts val="0"/>
              </a:spcAft>
              <a:buNone/>
            </a:pPr>
            <a:r>
              <a:rPr lang="en-GB" sz="1800">
                <a:latin typeface="Arial"/>
                <a:ea typeface="Arial"/>
                <a:cs typeface="Arial"/>
                <a:sym typeface="Arial"/>
              </a:rPr>
              <a:t> </a:t>
            </a:r>
            <a:endParaRPr sz="1800">
              <a:latin typeface="Calibri"/>
              <a:ea typeface="Calibri"/>
              <a:cs typeface="Calibri"/>
              <a:sym typeface="Calibri"/>
            </a:endParaRPr>
          </a:p>
          <a:p>
            <a:pPr indent="0" lvl="0" marL="0" rtl="0" algn="l">
              <a:spcBef>
                <a:spcPts val="0"/>
              </a:spcBef>
              <a:spcAft>
                <a:spcPts val="0"/>
              </a:spcAft>
              <a:buNone/>
            </a:pPr>
            <a:r>
              <a:rPr lang="en-GB" sz="1800">
                <a:solidFill>
                  <a:srgbClr val="000000"/>
                </a:solidFill>
                <a:latin typeface="Arial"/>
                <a:ea typeface="Arial"/>
                <a:cs typeface="Arial"/>
                <a:sym typeface="Arial"/>
              </a:rPr>
              <a:t>11 Academic Appeals (5 informal)</a:t>
            </a:r>
            <a:endParaRPr sz="1800">
              <a:latin typeface="Calibri"/>
              <a:ea typeface="Calibri"/>
              <a:cs typeface="Calibri"/>
              <a:sym typeface="Calibri"/>
            </a:endParaRPr>
          </a:p>
          <a:p>
            <a:pPr indent="0" lvl="0" marL="0" rtl="0" algn="l">
              <a:spcBef>
                <a:spcPts val="0"/>
              </a:spcBef>
              <a:spcAft>
                <a:spcPts val="0"/>
              </a:spcAft>
              <a:buNone/>
            </a:pPr>
            <a:r>
              <a:rPr lang="en-GB" sz="1800">
                <a:solidFill>
                  <a:srgbClr val="000000"/>
                </a:solidFill>
                <a:latin typeface="Arial"/>
                <a:ea typeface="Arial"/>
                <a:cs typeface="Arial"/>
                <a:sym typeface="Arial"/>
              </a:rPr>
              <a:t>1 Academic Misconduct (informal)</a:t>
            </a:r>
            <a:endParaRPr sz="1800">
              <a:latin typeface="Calibri"/>
              <a:ea typeface="Calibri"/>
              <a:cs typeface="Calibri"/>
              <a:sym typeface="Calibri"/>
            </a:endParaRPr>
          </a:p>
          <a:p>
            <a:pPr indent="0" lvl="0" marL="0" rtl="0" algn="l">
              <a:spcBef>
                <a:spcPts val="0"/>
              </a:spcBef>
              <a:spcAft>
                <a:spcPts val="0"/>
              </a:spcAft>
              <a:buNone/>
            </a:pPr>
            <a:r>
              <a:rPr lang="en-GB" sz="1800">
                <a:solidFill>
                  <a:srgbClr val="000000"/>
                </a:solidFill>
                <a:latin typeface="Arial"/>
                <a:ea typeface="Arial"/>
                <a:cs typeface="Arial"/>
                <a:sym typeface="Arial"/>
              </a:rPr>
              <a:t>12 Attendance Appeal</a:t>
            </a:r>
            <a:endParaRPr sz="1800">
              <a:latin typeface="Calibri"/>
              <a:ea typeface="Calibri"/>
              <a:cs typeface="Calibri"/>
              <a:sym typeface="Calibri"/>
            </a:endParaRPr>
          </a:p>
          <a:p>
            <a:pPr indent="0" lvl="0" marL="0" rtl="0" algn="l">
              <a:spcBef>
                <a:spcPts val="0"/>
              </a:spcBef>
              <a:spcAft>
                <a:spcPts val="0"/>
              </a:spcAft>
              <a:buNone/>
            </a:pPr>
            <a:r>
              <a:rPr lang="en-GB" sz="1800">
                <a:solidFill>
                  <a:srgbClr val="000000"/>
                </a:solidFill>
                <a:latin typeface="Arial"/>
                <a:ea typeface="Arial"/>
                <a:cs typeface="Arial"/>
                <a:sym typeface="Arial"/>
              </a:rPr>
              <a:t>5 Accommodation</a:t>
            </a:r>
            <a:endParaRPr sz="1800">
              <a:latin typeface="Calibri"/>
              <a:ea typeface="Calibri"/>
              <a:cs typeface="Calibri"/>
              <a:sym typeface="Calibri"/>
            </a:endParaRPr>
          </a:p>
          <a:p>
            <a:pPr indent="0" lvl="0" marL="0" rtl="0" algn="l">
              <a:spcBef>
                <a:spcPts val="0"/>
              </a:spcBef>
              <a:spcAft>
                <a:spcPts val="0"/>
              </a:spcAft>
              <a:buNone/>
            </a:pPr>
            <a:r>
              <a:rPr lang="en-GB" sz="1800">
                <a:solidFill>
                  <a:srgbClr val="000000"/>
                </a:solidFill>
                <a:latin typeface="Arial"/>
                <a:ea typeface="Arial"/>
                <a:cs typeface="Arial"/>
                <a:sym typeface="Arial"/>
              </a:rPr>
              <a:t>4 Complaints (3 formal)</a:t>
            </a:r>
            <a:endParaRPr sz="1800">
              <a:latin typeface="Calibri"/>
              <a:ea typeface="Calibri"/>
              <a:cs typeface="Calibri"/>
              <a:sym typeface="Calibri"/>
            </a:endParaRPr>
          </a:p>
          <a:p>
            <a:pPr indent="0" lvl="0" marL="0" rtl="0" algn="l">
              <a:spcBef>
                <a:spcPts val="0"/>
              </a:spcBef>
              <a:spcAft>
                <a:spcPts val="0"/>
              </a:spcAft>
              <a:buNone/>
            </a:pPr>
            <a:r>
              <a:rPr lang="en-GB" sz="1800">
                <a:solidFill>
                  <a:srgbClr val="000000"/>
                </a:solidFill>
                <a:latin typeface="Arial"/>
                <a:ea typeface="Arial"/>
                <a:cs typeface="Arial"/>
                <a:sym typeface="Arial"/>
              </a:rPr>
              <a:t>1 Disciplinary</a:t>
            </a:r>
            <a:endParaRPr sz="1800">
              <a:latin typeface="Calibri"/>
              <a:ea typeface="Calibri"/>
              <a:cs typeface="Calibri"/>
              <a:sym typeface="Calibri"/>
            </a:endParaRPr>
          </a:p>
          <a:p>
            <a:pPr indent="0" lvl="0" marL="0" rtl="0" algn="l">
              <a:spcBef>
                <a:spcPts val="0"/>
              </a:spcBef>
              <a:spcAft>
                <a:spcPts val="0"/>
              </a:spcAft>
              <a:buNone/>
            </a:pPr>
            <a:r>
              <a:rPr lang="en-GB" sz="1800">
                <a:solidFill>
                  <a:srgbClr val="000000"/>
                </a:solidFill>
                <a:latin typeface="Arial"/>
                <a:ea typeface="Arial"/>
                <a:cs typeface="Arial"/>
                <a:sym typeface="Arial"/>
              </a:rPr>
              <a:t>1 FtP</a:t>
            </a:r>
            <a:endParaRPr sz="1800">
              <a:latin typeface="Calibri"/>
              <a:ea typeface="Calibri"/>
              <a:cs typeface="Calibri"/>
              <a:sym typeface="Calibri"/>
            </a:endParaRPr>
          </a:p>
          <a:p>
            <a:pPr indent="0" lvl="0" marL="0" rtl="0" algn="l">
              <a:spcBef>
                <a:spcPts val="0"/>
              </a:spcBef>
              <a:spcAft>
                <a:spcPts val="0"/>
              </a:spcAft>
              <a:buNone/>
            </a:pPr>
            <a:r>
              <a:rPr lang="en-GB" sz="1800">
                <a:solidFill>
                  <a:srgbClr val="000000"/>
                </a:solidFill>
                <a:latin typeface="Arial"/>
                <a:ea typeface="Arial"/>
                <a:cs typeface="Arial"/>
                <a:sym typeface="Arial"/>
              </a:rPr>
              <a:t>3 Misc</a:t>
            </a:r>
            <a:endParaRPr sz="1800">
              <a:latin typeface="Calibri"/>
              <a:ea typeface="Calibri"/>
              <a:cs typeface="Calibri"/>
              <a:sym typeface="Calibri"/>
            </a:endParaRPr>
          </a:p>
          <a:p>
            <a:pPr indent="0" lvl="0" marL="0" rtl="0" algn="l">
              <a:spcBef>
                <a:spcPts val="0"/>
              </a:spcBef>
              <a:spcAft>
                <a:spcPts val="0"/>
              </a:spcAft>
              <a:buNone/>
            </a:pPr>
            <a:r>
              <a:rPr lang="en-GB" sz="1800">
                <a:solidFill>
                  <a:srgbClr val="000000"/>
                </a:solidFill>
                <a:latin typeface="Arial"/>
                <a:ea typeface="Arial"/>
                <a:cs typeface="Arial"/>
                <a:sym typeface="Arial"/>
              </a:rPr>
              <a:t> </a:t>
            </a:r>
            <a:endParaRPr sz="1800">
              <a:latin typeface="Calibri"/>
              <a:ea typeface="Calibri"/>
              <a:cs typeface="Calibri"/>
              <a:sym typeface="Calibri"/>
            </a:endParaRPr>
          </a:p>
          <a:p>
            <a:pPr indent="0" lvl="0" marL="0" rtl="0" algn="l">
              <a:spcBef>
                <a:spcPts val="0"/>
              </a:spcBef>
              <a:spcAft>
                <a:spcPts val="0"/>
              </a:spcAft>
              <a:buNone/>
            </a:pPr>
            <a:r>
              <a:rPr lang="en-GB" sz="1800">
                <a:solidFill>
                  <a:srgbClr val="000000"/>
                </a:solidFill>
                <a:latin typeface="Arial"/>
                <a:ea typeface="Arial"/>
                <a:cs typeface="Arial"/>
                <a:sym typeface="Arial"/>
              </a:rPr>
              <a:t>Cases worked on this month: 111</a:t>
            </a:r>
            <a:endParaRPr sz="1800">
              <a:latin typeface="Calibri"/>
              <a:ea typeface="Calibri"/>
              <a:cs typeface="Calibri"/>
              <a:sym typeface="Calibri"/>
            </a:endParaRPr>
          </a:p>
          <a:p>
            <a:pPr indent="0" lvl="0" marL="0" rtl="0" algn="l">
              <a:spcBef>
                <a:spcPts val="0"/>
              </a:spcBef>
              <a:spcAft>
                <a:spcPts val="0"/>
              </a:spcAft>
              <a:buNone/>
            </a:pPr>
            <a:r>
              <a:rPr lang="en-GB" sz="1800">
                <a:solidFill>
                  <a:srgbClr val="000000"/>
                </a:solidFill>
                <a:latin typeface="Arial"/>
                <a:ea typeface="Arial"/>
                <a:cs typeface="Arial"/>
                <a:sym typeface="Arial"/>
              </a:rPr>
              <a:t>Closed this month: 52</a:t>
            </a:r>
            <a:endParaRPr sz="1800">
              <a:latin typeface="Calibri"/>
              <a:ea typeface="Calibri"/>
              <a:cs typeface="Calibri"/>
              <a:sym typeface="Calibri"/>
            </a:endParaRPr>
          </a:p>
          <a:p>
            <a:pPr indent="0" lvl="0" marL="0" rtl="0" algn="l">
              <a:spcBef>
                <a:spcPts val="0"/>
              </a:spcBef>
              <a:spcAft>
                <a:spcPts val="0"/>
              </a:spcAft>
              <a:buNone/>
            </a:pPr>
            <a:r>
              <a:rPr lang="en-GB" sz="1800">
                <a:latin typeface="Arial"/>
                <a:ea typeface="Arial"/>
                <a:cs typeface="Arial"/>
                <a:sym typeface="Arial"/>
              </a:rPr>
              <a:t> </a:t>
            </a:r>
            <a:endParaRPr sz="1800">
              <a:latin typeface="Calibri"/>
              <a:ea typeface="Calibri"/>
              <a:cs typeface="Calibri"/>
              <a:sym typeface="Calibri"/>
            </a:endParaRPr>
          </a:p>
          <a:p>
            <a:pPr indent="0" lvl="0" marL="0" rtl="0" algn="l">
              <a:spcBef>
                <a:spcPts val="0"/>
              </a:spcBef>
              <a:spcAft>
                <a:spcPts val="0"/>
              </a:spcAft>
              <a:buNone/>
            </a:pPr>
            <a:r>
              <a:rPr lang="en-GB" sz="1800">
                <a:solidFill>
                  <a:srgbClr val="000000"/>
                </a:solidFill>
                <a:latin typeface="Arial"/>
                <a:ea typeface="Arial"/>
                <a:cs typeface="Arial"/>
                <a:sym typeface="Arial"/>
              </a:rPr>
              <a:t>Hearings/meetings: 9 (This is an addition to routine appointments)</a:t>
            </a:r>
            <a:endParaRPr sz="1800">
              <a:latin typeface="Calibri"/>
              <a:ea typeface="Calibri"/>
              <a:cs typeface="Calibri"/>
              <a:sym typeface="Calibri"/>
            </a:endParaRPr>
          </a:p>
          <a:p>
            <a:pPr indent="0" lvl="0" marL="0" rtl="0" algn="l">
              <a:spcBef>
                <a:spcPts val="0"/>
              </a:spcBef>
              <a:spcAft>
                <a:spcPts val="0"/>
              </a:spcAft>
              <a:buNone/>
            </a:pPr>
            <a:r>
              <a:rPr lang="en-GB" sz="1800">
                <a:latin typeface="Arial"/>
                <a:ea typeface="Arial"/>
                <a:cs typeface="Arial"/>
                <a:sym typeface="Arial"/>
              </a:rPr>
              <a:t> </a:t>
            </a:r>
            <a:endParaRPr sz="1800">
              <a:latin typeface="Calibri"/>
              <a:ea typeface="Calibri"/>
              <a:cs typeface="Calibri"/>
              <a:sym typeface="Calibri"/>
            </a:endParaRPr>
          </a:p>
          <a:p>
            <a:pPr indent="0" lvl="0" marL="0" rtl="0" algn="l">
              <a:spcBef>
                <a:spcPts val="0"/>
              </a:spcBef>
              <a:spcAft>
                <a:spcPts val="0"/>
              </a:spcAft>
              <a:buNone/>
            </a:pPr>
            <a:r>
              <a:rPr lang="en-GB" sz="1800">
                <a:solidFill>
                  <a:srgbClr val="000000"/>
                </a:solidFill>
                <a:latin typeface="Arial"/>
                <a:ea typeface="Arial"/>
                <a:cs typeface="Arial"/>
                <a:sym typeface="Arial"/>
              </a:rPr>
              <a:t>Drop ins: 33 (8 welfare)</a:t>
            </a:r>
            <a:endParaRPr sz="1800">
              <a:latin typeface="Calibri"/>
              <a:ea typeface="Calibri"/>
              <a:cs typeface="Calibri"/>
              <a:sym typeface="Calibri"/>
            </a:endParaRPr>
          </a:p>
          <a:p>
            <a:pPr indent="0" lvl="0" marL="0" rtl="0" algn="l">
              <a:spcBef>
                <a:spcPts val="0"/>
              </a:spcBef>
              <a:spcAft>
                <a:spcPts val="0"/>
              </a:spcAft>
              <a:buNone/>
            </a:pPr>
            <a:r>
              <a:t/>
            </a:r>
            <a:endParaRPr/>
          </a:p>
        </p:txBody>
      </p:sp>
      <p:sp>
        <p:nvSpPr>
          <p:cNvPr id="287" name="Google Shape;287;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3943707e714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 name="Google Shape;99;g3943707e714_0_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10.30am</a:t>
            </a:r>
            <a:endParaRPr/>
          </a:p>
        </p:txBody>
      </p:sp>
      <p:sp>
        <p:nvSpPr>
          <p:cNvPr id="100" name="Google Shape;100;g3943707e714_0_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3943707e714_0_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3" name="Google Shape;293;g3943707e714_0_5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10.30am</a:t>
            </a:r>
            <a:endParaRPr/>
          </a:p>
        </p:txBody>
      </p:sp>
      <p:sp>
        <p:nvSpPr>
          <p:cNvPr id="294" name="Google Shape;294;g3943707e714_0_5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3943707e714_0_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0" name="Google Shape;300;g3943707e714_0_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10.30am</a:t>
            </a:r>
            <a:endParaRPr/>
          </a:p>
        </p:txBody>
      </p:sp>
      <p:sp>
        <p:nvSpPr>
          <p:cNvPr id="301" name="Google Shape;301;g3943707e714_0_4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3943707e714_0_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6" name="Google Shape;306;g3943707e714_0_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10.30am</a:t>
            </a:r>
            <a:endParaRPr/>
          </a:p>
        </p:txBody>
      </p:sp>
      <p:sp>
        <p:nvSpPr>
          <p:cNvPr id="307" name="Google Shape;307;g3943707e714_0_4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3943707e714_0_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2" name="Google Shape;312;g3943707e714_0_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10.30am</a:t>
            </a:r>
            <a:endParaRPr/>
          </a:p>
        </p:txBody>
      </p:sp>
      <p:sp>
        <p:nvSpPr>
          <p:cNvPr id="313" name="Google Shape;313;g3943707e714_0_6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3943707e714_0_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8" name="Google Shape;318;g3943707e714_0_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10.30am</a:t>
            </a:r>
            <a:endParaRPr/>
          </a:p>
        </p:txBody>
      </p:sp>
      <p:sp>
        <p:nvSpPr>
          <p:cNvPr id="319" name="Google Shape;319;g3943707e714_0_6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3943707e714_0_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4" name="Google Shape;324;g3943707e714_0_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10.30am</a:t>
            </a:r>
            <a:endParaRPr/>
          </a:p>
        </p:txBody>
      </p:sp>
      <p:sp>
        <p:nvSpPr>
          <p:cNvPr id="325" name="Google Shape;325;g3943707e714_0_7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3943707e714_0_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0" name="Google Shape;330;g3943707e714_0_7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10.30am</a:t>
            </a:r>
            <a:endParaRPr/>
          </a:p>
        </p:txBody>
      </p:sp>
      <p:sp>
        <p:nvSpPr>
          <p:cNvPr id="331" name="Google Shape;331;g3943707e714_0_7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3943707e714_0_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6" name="Google Shape;336;g3943707e714_0_8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10.30am</a:t>
            </a:r>
            <a:endParaRPr/>
          </a:p>
        </p:txBody>
      </p:sp>
      <p:sp>
        <p:nvSpPr>
          <p:cNvPr id="337" name="Google Shape;337;g3943707e714_0_8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3943707e714_0_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2" name="Google Shape;342;g3943707e714_0_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10.30am</a:t>
            </a:r>
            <a:endParaRPr/>
          </a:p>
        </p:txBody>
      </p:sp>
      <p:sp>
        <p:nvSpPr>
          <p:cNvPr id="343" name="Google Shape;343;g3943707e714_0_8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3943707e714_0_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8" name="Google Shape;348;g3943707e714_0_9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10.30am</a:t>
            </a:r>
            <a:endParaRPr/>
          </a:p>
        </p:txBody>
      </p:sp>
      <p:sp>
        <p:nvSpPr>
          <p:cNvPr id="349" name="Google Shape;349;g3943707e714_0_9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3943707e714_0_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 name="Google Shape;105;g3943707e714_0_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10.30am</a:t>
            </a:r>
            <a:endParaRPr/>
          </a:p>
        </p:txBody>
      </p:sp>
      <p:sp>
        <p:nvSpPr>
          <p:cNvPr id="106" name="Google Shape;106;g3943707e714_0_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3943707e714_0_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4" name="Google Shape;354;g3943707e714_0_9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10.30am</a:t>
            </a:r>
            <a:endParaRPr/>
          </a:p>
        </p:txBody>
      </p:sp>
      <p:sp>
        <p:nvSpPr>
          <p:cNvPr id="355" name="Google Shape;355;g3943707e714_0_9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3943707e714_0_1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0" name="Google Shape;360;g3943707e714_0_1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10.30am</a:t>
            </a:r>
            <a:endParaRPr/>
          </a:p>
        </p:txBody>
      </p:sp>
      <p:sp>
        <p:nvSpPr>
          <p:cNvPr id="361" name="Google Shape;361;g3943707e714_0_13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3943707e714_0_1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6" name="Google Shape;366;g3943707e714_0_1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10.30am</a:t>
            </a:r>
            <a:endParaRPr/>
          </a:p>
        </p:txBody>
      </p:sp>
      <p:sp>
        <p:nvSpPr>
          <p:cNvPr id="367" name="Google Shape;367;g3943707e714_0_13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3943707e714_0_1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2" name="Google Shape;372;g3943707e714_0_1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10.30am</a:t>
            </a:r>
            <a:endParaRPr/>
          </a:p>
        </p:txBody>
      </p:sp>
      <p:sp>
        <p:nvSpPr>
          <p:cNvPr id="373" name="Google Shape;373;g3943707e714_0_14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3943707e714_0_1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8" name="Google Shape;378;g3943707e714_0_1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10.30am</a:t>
            </a:r>
            <a:endParaRPr/>
          </a:p>
        </p:txBody>
      </p:sp>
      <p:sp>
        <p:nvSpPr>
          <p:cNvPr id="379" name="Google Shape;379;g3943707e714_0_14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g3943707e714_0_1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4" name="Google Shape;384;g3943707e714_0_15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10.30am</a:t>
            </a:r>
            <a:endParaRPr/>
          </a:p>
        </p:txBody>
      </p:sp>
      <p:sp>
        <p:nvSpPr>
          <p:cNvPr id="385" name="Google Shape;385;g3943707e714_0_15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3943707e714_0_1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0" name="Google Shape;390;g3943707e714_0_15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10.30am</a:t>
            </a:r>
            <a:endParaRPr/>
          </a:p>
        </p:txBody>
      </p:sp>
      <p:sp>
        <p:nvSpPr>
          <p:cNvPr id="391" name="Google Shape;391;g3943707e714_0_15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3943707e714_0_1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6" name="Google Shape;396;g3943707e714_0_1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10.30am</a:t>
            </a:r>
            <a:endParaRPr/>
          </a:p>
        </p:txBody>
      </p:sp>
      <p:sp>
        <p:nvSpPr>
          <p:cNvPr id="397" name="Google Shape;397;g3943707e714_0_16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g3943707e714_0_1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2" name="Google Shape;402;g3943707e714_0_1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10.30am</a:t>
            </a:r>
            <a:endParaRPr/>
          </a:p>
        </p:txBody>
      </p:sp>
      <p:sp>
        <p:nvSpPr>
          <p:cNvPr id="403" name="Google Shape;403;g3943707e714_0_16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3943707e714_0_1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8" name="Google Shape;408;g3943707e714_0_1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10.30am</a:t>
            </a:r>
            <a:endParaRPr/>
          </a:p>
        </p:txBody>
      </p:sp>
      <p:sp>
        <p:nvSpPr>
          <p:cNvPr id="409" name="Google Shape;409;g3943707e714_0_17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2" name="Google Shape;112;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10.30am</a:t>
            </a:r>
            <a:endParaRPr/>
          </a:p>
        </p:txBody>
      </p:sp>
      <p:sp>
        <p:nvSpPr>
          <p:cNvPr id="113" name="Google Shape;113;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3943707e714_0_1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4" name="Google Shape;414;g3943707e714_0_17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10.30am</a:t>
            </a:r>
            <a:endParaRPr/>
          </a:p>
        </p:txBody>
      </p:sp>
      <p:sp>
        <p:nvSpPr>
          <p:cNvPr id="415" name="Google Shape;415;g3943707e714_0_17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3943707e714_0_1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0" name="Google Shape;420;g3943707e714_0_18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10.30am</a:t>
            </a:r>
            <a:endParaRPr/>
          </a:p>
        </p:txBody>
      </p:sp>
      <p:sp>
        <p:nvSpPr>
          <p:cNvPr id="421" name="Google Shape;421;g3943707e714_0_18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3943707e714_0_1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6" name="Google Shape;426;g3943707e714_0_1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10.30am</a:t>
            </a:r>
            <a:endParaRPr/>
          </a:p>
        </p:txBody>
      </p:sp>
      <p:sp>
        <p:nvSpPr>
          <p:cNvPr id="427" name="Google Shape;427;g3943707e714_0_18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g3943707e714_0_1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2" name="Google Shape;432;g3943707e714_0_19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10.30am</a:t>
            </a:r>
            <a:endParaRPr/>
          </a:p>
        </p:txBody>
      </p:sp>
      <p:sp>
        <p:nvSpPr>
          <p:cNvPr id="433" name="Google Shape;433;g3943707e714_0_19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3943707e714_0_1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8" name="Google Shape;438;g3943707e714_0_19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10.30am</a:t>
            </a:r>
            <a:endParaRPr/>
          </a:p>
        </p:txBody>
      </p:sp>
      <p:sp>
        <p:nvSpPr>
          <p:cNvPr id="439" name="Google Shape;439;g3943707e714_0_19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g3943707e714_0_2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4" name="Google Shape;444;g3943707e714_0_20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10.30am</a:t>
            </a:r>
            <a:endParaRPr/>
          </a:p>
        </p:txBody>
      </p:sp>
      <p:sp>
        <p:nvSpPr>
          <p:cNvPr id="445" name="Google Shape;445;g3943707e714_0_20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g3943707e714_0_2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0" name="Google Shape;450;g3943707e714_0_20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10.30am</a:t>
            </a:r>
            <a:endParaRPr/>
          </a:p>
        </p:txBody>
      </p:sp>
      <p:sp>
        <p:nvSpPr>
          <p:cNvPr id="451" name="Google Shape;451;g3943707e714_0_20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3943707e714_0_2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6" name="Google Shape;456;g3943707e714_0_2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10.30am</a:t>
            </a:r>
            <a:endParaRPr/>
          </a:p>
        </p:txBody>
      </p:sp>
      <p:sp>
        <p:nvSpPr>
          <p:cNvPr id="457" name="Google Shape;457;g3943707e714_0_2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g3943707e714_0_2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2" name="Google Shape;462;g3943707e714_0_2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10.30am</a:t>
            </a:r>
            <a:endParaRPr/>
          </a:p>
        </p:txBody>
      </p:sp>
      <p:sp>
        <p:nvSpPr>
          <p:cNvPr id="463" name="Google Shape;463;g3943707e714_0_2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g3943707e714_11_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8" name="Google Shape;468;g3943707e714_11_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10.30am</a:t>
            </a:r>
            <a:endParaRPr/>
          </a:p>
        </p:txBody>
      </p:sp>
      <p:sp>
        <p:nvSpPr>
          <p:cNvPr id="469" name="Google Shape;469;g3943707e714_11_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9" name="Google Shape;119;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g3943707e714_0_2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5" name="Google Shape;475;g3943707e714_0_2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10.30am</a:t>
            </a:r>
            <a:endParaRPr/>
          </a:p>
        </p:txBody>
      </p:sp>
      <p:sp>
        <p:nvSpPr>
          <p:cNvPr id="476" name="Google Shape;476;g3943707e714_0_2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g3943707e714_0_2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1" name="Google Shape;481;g3943707e714_0_2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10.30am</a:t>
            </a:r>
            <a:endParaRPr/>
          </a:p>
        </p:txBody>
      </p:sp>
      <p:sp>
        <p:nvSpPr>
          <p:cNvPr id="482" name="Google Shape;482;g3943707e714_0_22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g3943707e714_0_2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9" name="Google Shape;489;g3943707e714_0_2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10.30am</a:t>
            </a:r>
            <a:endParaRPr/>
          </a:p>
        </p:txBody>
      </p:sp>
      <p:sp>
        <p:nvSpPr>
          <p:cNvPr id="490" name="Google Shape;490;g3943707e714_0_23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3943707e714_0_2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5" name="Google Shape;495;g3943707e714_0_2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10.30am</a:t>
            </a:r>
            <a:endParaRPr/>
          </a:p>
        </p:txBody>
      </p:sp>
      <p:sp>
        <p:nvSpPr>
          <p:cNvPr id="496" name="Google Shape;496;g3943707e714_0_24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g3943707e714_0_2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1" name="Google Shape;501;g3943707e714_0_2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10.30am</a:t>
            </a:r>
            <a:endParaRPr/>
          </a:p>
        </p:txBody>
      </p:sp>
      <p:sp>
        <p:nvSpPr>
          <p:cNvPr id="502" name="Google Shape;502;g3943707e714_0_24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3943707e714_0_2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7" name="Google Shape;507;g3943707e714_0_25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10.30am</a:t>
            </a:r>
            <a:endParaRPr/>
          </a:p>
        </p:txBody>
      </p:sp>
      <p:sp>
        <p:nvSpPr>
          <p:cNvPr id="508" name="Google Shape;508;g3943707e714_0_25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g3943707e714_0_2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3" name="Google Shape;513;g3943707e714_0_25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10.30am</a:t>
            </a:r>
            <a:endParaRPr/>
          </a:p>
        </p:txBody>
      </p:sp>
      <p:sp>
        <p:nvSpPr>
          <p:cNvPr id="514" name="Google Shape;514;g3943707e714_0_25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g3943707e714_0_2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9" name="Google Shape;519;g3943707e714_0_2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10.30am</a:t>
            </a:r>
            <a:endParaRPr/>
          </a:p>
        </p:txBody>
      </p:sp>
      <p:sp>
        <p:nvSpPr>
          <p:cNvPr id="520" name="Google Shape;520;g3943707e714_0_26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g3943707e714_0_2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5" name="Google Shape;525;g3943707e714_0_2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10.30am</a:t>
            </a:r>
            <a:endParaRPr/>
          </a:p>
        </p:txBody>
      </p:sp>
      <p:sp>
        <p:nvSpPr>
          <p:cNvPr id="526" name="Google Shape;526;g3943707e714_0_26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g3943707e714_0_2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1" name="Google Shape;531;g3943707e714_0_2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10.30am</a:t>
            </a:r>
            <a:endParaRPr/>
          </a:p>
        </p:txBody>
      </p:sp>
      <p:sp>
        <p:nvSpPr>
          <p:cNvPr id="532" name="Google Shape;532;g3943707e714_0_23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5" name="Google Shape;125;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g3943707e714_0_2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7" name="Google Shape;537;g3943707e714_0_2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10.30am</a:t>
            </a:r>
            <a:endParaRPr/>
          </a:p>
        </p:txBody>
      </p:sp>
      <p:sp>
        <p:nvSpPr>
          <p:cNvPr id="538" name="Google Shape;538;g3943707e714_0_27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g3943707e714_0_2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3" name="Google Shape;543;g3943707e714_0_27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10.30am</a:t>
            </a:r>
            <a:endParaRPr/>
          </a:p>
        </p:txBody>
      </p:sp>
      <p:sp>
        <p:nvSpPr>
          <p:cNvPr id="544" name="Google Shape;544;g3943707e714_0_27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g3943707e714_0_2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0" name="Google Shape;550;g3943707e714_0_28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10.30am</a:t>
            </a:r>
            <a:endParaRPr/>
          </a:p>
        </p:txBody>
      </p:sp>
      <p:sp>
        <p:nvSpPr>
          <p:cNvPr id="551" name="Google Shape;551;g3943707e714_0_28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g3943707e714_0_2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6" name="Google Shape;556;g3943707e714_0_29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10.30am</a:t>
            </a:r>
            <a:endParaRPr/>
          </a:p>
        </p:txBody>
      </p:sp>
      <p:sp>
        <p:nvSpPr>
          <p:cNvPr id="557" name="Google Shape;557;g3943707e714_0_29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g3943707e714_0_3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3" name="Google Shape;563;g3943707e714_0_30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10.30am</a:t>
            </a:r>
            <a:endParaRPr/>
          </a:p>
        </p:txBody>
      </p:sp>
      <p:sp>
        <p:nvSpPr>
          <p:cNvPr id="564" name="Google Shape;564;g3943707e714_0_30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g3943707e714_0_3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1" name="Google Shape;571;g3943707e714_0_3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10.30am</a:t>
            </a:r>
            <a:endParaRPr/>
          </a:p>
        </p:txBody>
      </p:sp>
      <p:sp>
        <p:nvSpPr>
          <p:cNvPr id="572" name="Google Shape;572;g3943707e714_0_31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g3943707e714_0_2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0" name="Google Shape;580;g3943707e714_0_2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10.30am</a:t>
            </a:r>
            <a:endParaRPr/>
          </a:p>
        </p:txBody>
      </p:sp>
      <p:sp>
        <p:nvSpPr>
          <p:cNvPr id="581" name="Google Shape;581;g3943707e714_0_28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g3943707e714_0_3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6" name="Google Shape;586;g3943707e714_0_3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10.30am</a:t>
            </a:r>
            <a:endParaRPr/>
          </a:p>
        </p:txBody>
      </p:sp>
      <p:sp>
        <p:nvSpPr>
          <p:cNvPr id="587" name="Google Shape;587;g3943707e714_0_33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g3943707e714_0_3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2" name="Google Shape;592;g3943707e714_0_3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10.30am</a:t>
            </a:r>
            <a:endParaRPr/>
          </a:p>
        </p:txBody>
      </p:sp>
      <p:sp>
        <p:nvSpPr>
          <p:cNvPr id="593" name="Google Shape;593;g3943707e714_0_33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g3943707e714_0_3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8" name="Google Shape;598;g3943707e714_0_3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10.30am</a:t>
            </a:r>
            <a:endParaRPr/>
          </a:p>
        </p:txBody>
      </p:sp>
      <p:sp>
        <p:nvSpPr>
          <p:cNvPr id="599" name="Google Shape;599;g3943707e714_0_34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0" name="Google Shape;130;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141437"/>
              </a:buClr>
              <a:buSzPts val="1200"/>
              <a:buFont typeface="Arial"/>
              <a:buNone/>
            </a:pPr>
            <a:r>
              <a:rPr lang="en-GB">
                <a:solidFill>
                  <a:srgbClr val="141437"/>
                </a:solidFill>
                <a:latin typeface="Arial"/>
                <a:ea typeface="Arial"/>
                <a:cs typeface="Arial"/>
                <a:sym typeface="Arial"/>
              </a:rPr>
              <a:t>Eligibility checks done!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Constitution and byelaws underpinning this</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Strategic direction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Can tell others these topline activities</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Know how this benefits our students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31" name="Google Shape;131;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g3943707e714_0_3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4" name="Google Shape;604;g3943707e714_0_3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10.30am</a:t>
            </a:r>
            <a:endParaRPr/>
          </a:p>
        </p:txBody>
      </p:sp>
      <p:sp>
        <p:nvSpPr>
          <p:cNvPr id="605" name="Google Shape;605;g3943707e714_0_34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g3943707e714_1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0" name="Google Shape;610;g3943707e714_11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10.30am</a:t>
            </a:r>
            <a:endParaRPr/>
          </a:p>
        </p:txBody>
      </p:sp>
      <p:sp>
        <p:nvSpPr>
          <p:cNvPr id="611" name="Google Shape;611;g3943707e714_11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g3943707e714_0_2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6" name="Google Shape;616;g3943707e714_0_29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10.30am</a:t>
            </a:r>
            <a:endParaRPr/>
          </a:p>
        </p:txBody>
      </p:sp>
      <p:sp>
        <p:nvSpPr>
          <p:cNvPr id="617" name="Google Shape;617;g3943707e714_0_29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g3943707e714_0_3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2" name="Google Shape;622;g3943707e714_0_37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10.30am</a:t>
            </a:r>
            <a:endParaRPr/>
          </a:p>
        </p:txBody>
      </p:sp>
      <p:sp>
        <p:nvSpPr>
          <p:cNvPr id="623" name="Google Shape;623;g3943707e714_0_37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6" name="Shape 626"/>
        <p:cNvGrpSpPr/>
        <p:nvPr/>
      </p:nvGrpSpPr>
      <p:grpSpPr>
        <a:xfrm>
          <a:off x="0" y="0"/>
          <a:ext cx="0" cy="0"/>
          <a:chOff x="0" y="0"/>
          <a:chExt cx="0" cy="0"/>
        </a:xfrm>
      </p:grpSpPr>
      <p:sp>
        <p:nvSpPr>
          <p:cNvPr id="627" name="Google Shape;627;g3943707e714_0_3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8" name="Google Shape;628;g3943707e714_0_37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10.30am</a:t>
            </a:r>
            <a:endParaRPr/>
          </a:p>
        </p:txBody>
      </p:sp>
      <p:sp>
        <p:nvSpPr>
          <p:cNvPr id="629" name="Google Shape;629;g3943707e714_0_37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2" name="Shape 632"/>
        <p:cNvGrpSpPr/>
        <p:nvPr/>
      </p:nvGrpSpPr>
      <p:grpSpPr>
        <a:xfrm>
          <a:off x="0" y="0"/>
          <a:ext cx="0" cy="0"/>
          <a:chOff x="0" y="0"/>
          <a:chExt cx="0" cy="0"/>
        </a:xfrm>
      </p:grpSpPr>
      <p:sp>
        <p:nvSpPr>
          <p:cNvPr id="633" name="Google Shape;633;g3943707e714_0_3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4" name="Google Shape;634;g3943707e714_0_38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10.30am</a:t>
            </a:r>
            <a:endParaRPr/>
          </a:p>
        </p:txBody>
      </p:sp>
      <p:sp>
        <p:nvSpPr>
          <p:cNvPr id="635" name="Google Shape;635;g3943707e714_0_38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g3943707e714_0_3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0" name="Google Shape;640;g3943707e714_0_38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10.30am</a:t>
            </a:r>
            <a:endParaRPr/>
          </a:p>
        </p:txBody>
      </p:sp>
      <p:sp>
        <p:nvSpPr>
          <p:cNvPr id="641" name="Google Shape;641;g3943707e714_0_38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4" name="Shape 644"/>
        <p:cNvGrpSpPr/>
        <p:nvPr/>
      </p:nvGrpSpPr>
      <p:grpSpPr>
        <a:xfrm>
          <a:off x="0" y="0"/>
          <a:ext cx="0" cy="0"/>
          <a:chOff x="0" y="0"/>
          <a:chExt cx="0" cy="0"/>
        </a:xfrm>
      </p:grpSpPr>
      <p:sp>
        <p:nvSpPr>
          <p:cNvPr id="645" name="Google Shape;645;g3943707e714_0_3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6" name="Google Shape;646;g3943707e714_0_38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10.30am</a:t>
            </a:r>
            <a:endParaRPr/>
          </a:p>
        </p:txBody>
      </p:sp>
      <p:sp>
        <p:nvSpPr>
          <p:cNvPr id="647" name="Google Shape;647;g3943707e714_0_38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0" name="Shape 650"/>
        <p:cNvGrpSpPr/>
        <p:nvPr/>
      </p:nvGrpSpPr>
      <p:grpSpPr>
        <a:xfrm>
          <a:off x="0" y="0"/>
          <a:ext cx="0" cy="0"/>
          <a:chOff x="0" y="0"/>
          <a:chExt cx="0" cy="0"/>
        </a:xfrm>
      </p:grpSpPr>
      <p:sp>
        <p:nvSpPr>
          <p:cNvPr id="651" name="Google Shape;651;g3943707e714_0_4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2" name="Google Shape;652;g3943707e714_0_45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10.30am</a:t>
            </a:r>
            <a:endParaRPr/>
          </a:p>
        </p:txBody>
      </p:sp>
      <p:sp>
        <p:nvSpPr>
          <p:cNvPr id="653" name="Google Shape;653;g3943707e714_0_45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6" name="Shape 656"/>
        <p:cNvGrpSpPr/>
        <p:nvPr/>
      </p:nvGrpSpPr>
      <p:grpSpPr>
        <a:xfrm>
          <a:off x="0" y="0"/>
          <a:ext cx="0" cy="0"/>
          <a:chOff x="0" y="0"/>
          <a:chExt cx="0" cy="0"/>
        </a:xfrm>
      </p:grpSpPr>
      <p:sp>
        <p:nvSpPr>
          <p:cNvPr id="657" name="Google Shape;657;g3943707e714_0_4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8" name="Google Shape;658;g3943707e714_0_4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10.30am</a:t>
            </a:r>
            <a:endParaRPr/>
          </a:p>
        </p:txBody>
      </p:sp>
      <p:sp>
        <p:nvSpPr>
          <p:cNvPr id="659" name="Google Shape;659;g3943707e714_0_45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8" name="Google Shape;138;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2" name="Shape 662"/>
        <p:cNvGrpSpPr/>
        <p:nvPr/>
      </p:nvGrpSpPr>
      <p:grpSpPr>
        <a:xfrm>
          <a:off x="0" y="0"/>
          <a:ext cx="0" cy="0"/>
          <a:chOff x="0" y="0"/>
          <a:chExt cx="0" cy="0"/>
        </a:xfrm>
      </p:grpSpPr>
      <p:sp>
        <p:nvSpPr>
          <p:cNvPr id="663" name="Google Shape;663;g3943707e714_0_4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4" name="Google Shape;664;g3943707e714_0_46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10.30am</a:t>
            </a:r>
            <a:endParaRPr/>
          </a:p>
        </p:txBody>
      </p:sp>
      <p:sp>
        <p:nvSpPr>
          <p:cNvPr id="665" name="Google Shape;665;g3943707e714_0_46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8" name="Shape 668"/>
        <p:cNvGrpSpPr/>
        <p:nvPr/>
      </p:nvGrpSpPr>
      <p:grpSpPr>
        <a:xfrm>
          <a:off x="0" y="0"/>
          <a:ext cx="0" cy="0"/>
          <a:chOff x="0" y="0"/>
          <a:chExt cx="0" cy="0"/>
        </a:xfrm>
      </p:grpSpPr>
      <p:sp>
        <p:nvSpPr>
          <p:cNvPr id="669" name="Google Shape;669;g3943707e714_0_4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0" name="Google Shape;670;g3943707e714_0_46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10.30am</a:t>
            </a:r>
            <a:endParaRPr/>
          </a:p>
        </p:txBody>
      </p:sp>
      <p:sp>
        <p:nvSpPr>
          <p:cNvPr id="671" name="Google Shape;671;g3943707e714_0_46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4" name="Shape 674"/>
        <p:cNvGrpSpPr/>
        <p:nvPr/>
      </p:nvGrpSpPr>
      <p:grpSpPr>
        <a:xfrm>
          <a:off x="0" y="0"/>
          <a:ext cx="0" cy="0"/>
          <a:chOff x="0" y="0"/>
          <a:chExt cx="0" cy="0"/>
        </a:xfrm>
      </p:grpSpPr>
      <p:sp>
        <p:nvSpPr>
          <p:cNvPr id="675" name="Google Shape;675;g3943707e714_0_3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6" name="Google Shape;676;g3943707e714_0_35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10.30am</a:t>
            </a:r>
            <a:endParaRPr/>
          </a:p>
        </p:txBody>
      </p:sp>
      <p:sp>
        <p:nvSpPr>
          <p:cNvPr id="677" name="Google Shape;677;g3943707e714_0_35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0" name="Shape 680"/>
        <p:cNvGrpSpPr/>
        <p:nvPr/>
      </p:nvGrpSpPr>
      <p:grpSpPr>
        <a:xfrm>
          <a:off x="0" y="0"/>
          <a:ext cx="0" cy="0"/>
          <a:chOff x="0" y="0"/>
          <a:chExt cx="0" cy="0"/>
        </a:xfrm>
      </p:grpSpPr>
      <p:sp>
        <p:nvSpPr>
          <p:cNvPr id="681" name="Google Shape;681;g3943707e714_0_3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2" name="Google Shape;682;g3943707e714_0_36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10.30am</a:t>
            </a:r>
            <a:endParaRPr/>
          </a:p>
        </p:txBody>
      </p:sp>
      <p:sp>
        <p:nvSpPr>
          <p:cNvPr id="683" name="Google Shape;683;g3943707e714_0_36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6" name="Shape 686"/>
        <p:cNvGrpSpPr/>
        <p:nvPr/>
      </p:nvGrpSpPr>
      <p:grpSpPr>
        <a:xfrm>
          <a:off x="0" y="0"/>
          <a:ext cx="0" cy="0"/>
          <a:chOff x="0" y="0"/>
          <a:chExt cx="0" cy="0"/>
        </a:xfrm>
      </p:grpSpPr>
      <p:sp>
        <p:nvSpPr>
          <p:cNvPr id="687" name="Google Shape;687;g3943707e714_0_3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8" name="Google Shape;688;g3943707e714_0_36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10.30am</a:t>
            </a:r>
            <a:endParaRPr/>
          </a:p>
        </p:txBody>
      </p:sp>
      <p:sp>
        <p:nvSpPr>
          <p:cNvPr id="689" name="Google Shape;689;g3943707e714_0_36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27"/>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27"/>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3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36"/>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3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3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3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37"/>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37"/>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3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3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3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2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2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29"/>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29"/>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0" name="Google Shape;30;p2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2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3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30"/>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30"/>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3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3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3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31"/>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31"/>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31"/>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31"/>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31"/>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3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3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3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3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3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3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3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3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3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3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3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34"/>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34"/>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3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3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3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3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35"/>
          <p:cNvSpPr/>
          <p:nvPr>
            <p:ph idx="2" type="pic"/>
          </p:nvPr>
        </p:nvSpPr>
        <p:spPr>
          <a:xfrm>
            <a:off x="5183188" y="987425"/>
            <a:ext cx="6172200" cy="4873625"/>
          </a:xfrm>
          <a:prstGeom prst="rect">
            <a:avLst/>
          </a:prstGeom>
          <a:noFill/>
          <a:ln>
            <a:noFill/>
          </a:ln>
        </p:spPr>
      </p:sp>
      <p:sp>
        <p:nvSpPr>
          <p:cNvPr id="68" name="Google Shape;68;p35"/>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3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3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3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1.xml"/><Relationship Id="rId12" Type="http://schemas.openxmlformats.org/officeDocument/2006/relationships/slideLayout" Target="../slideLayouts/slideLayout11.xml"/><Relationship Id="rId1" Type="http://schemas.openxmlformats.org/officeDocument/2006/relationships/image" Target="../media/image1.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 name="Shape 9"/>
        <p:cNvGrpSpPr/>
        <p:nvPr/>
      </p:nvGrpSpPr>
      <p:grpSpPr>
        <a:xfrm>
          <a:off x="0" y="0"/>
          <a:ext cx="0" cy="0"/>
          <a:chOff x="0" y="0"/>
          <a:chExt cx="0" cy="0"/>
        </a:xfrm>
      </p:grpSpPr>
      <p:sp>
        <p:nvSpPr>
          <p:cNvPr id="10" name="Google Shape;10;p2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2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5.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6.png"/><Relationship Id="rId4" Type="http://schemas.openxmlformats.org/officeDocument/2006/relationships/image" Target="../media/image11.png"/><Relationship Id="rId5" Type="http://schemas.openxmlformats.org/officeDocument/2006/relationships/image" Target="../media/image8.png"/><Relationship Id="rId6" Type="http://schemas.openxmlformats.org/officeDocument/2006/relationships/image" Target="../media/image14.png"/><Relationship Id="rId7" Type="http://schemas.openxmlformats.org/officeDocument/2006/relationships/image" Target="../media/image1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2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7.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3.xml"/><Relationship Id="rId3" Type="http://schemas.openxmlformats.org/officeDocument/2006/relationships/image" Target="../media/image19.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4.xml"/><Relationship Id="rId3" Type="http://schemas.openxmlformats.org/officeDocument/2006/relationships/image" Target="../media/image26.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5.xml"/><Relationship Id="rId3" Type="http://schemas.openxmlformats.org/officeDocument/2006/relationships/image" Target="../media/image27.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6.xml"/><Relationship Id="rId3" Type="http://schemas.openxmlformats.org/officeDocument/2006/relationships/image" Target="../media/image23.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7.xml"/><Relationship Id="rId3" Type="http://schemas.openxmlformats.org/officeDocument/2006/relationships/image" Target="../media/image18.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8.xml"/><Relationship Id="rId3" Type="http://schemas.openxmlformats.org/officeDocument/2006/relationships/image" Target="../media/image21.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9.xml"/><Relationship Id="rId3" Type="http://schemas.openxmlformats.org/officeDocument/2006/relationships/image" Target="../media/image2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0.xml"/><Relationship Id="rId3" Type="http://schemas.openxmlformats.org/officeDocument/2006/relationships/image" Target="../media/image24.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1.xml"/><Relationship Id="rId3" Type="http://schemas.openxmlformats.org/officeDocument/2006/relationships/image" Target="../media/image25.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2.xml"/><Relationship Id="rId3" Type="http://schemas.openxmlformats.org/officeDocument/2006/relationships/image" Target="../media/image20.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4.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g3943707e714_0_0"/>
          <p:cNvSpPr txBox="1"/>
          <p:nvPr>
            <p:ph type="ctrTitle"/>
          </p:nvPr>
        </p:nvSpPr>
        <p:spPr>
          <a:xfrm>
            <a:off x="1524000" y="1122363"/>
            <a:ext cx="9144000" cy="23877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rPr lang="en-GB"/>
              <a:t>Candidate Briefing</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Trustee Responsibility – Main duties</a:t>
            </a:r>
            <a:endParaRPr/>
          </a:p>
        </p:txBody>
      </p:sp>
      <p:sp>
        <p:nvSpPr>
          <p:cNvPr id="148" name="Google Shape;148;p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141437"/>
              </a:buClr>
              <a:buSzPts val="2800"/>
              <a:buNone/>
            </a:pPr>
            <a:r>
              <a:rPr b="1" lang="en-GB">
                <a:solidFill>
                  <a:srgbClr val="141437"/>
                </a:solidFill>
                <a:latin typeface="Arial"/>
                <a:ea typeface="Arial"/>
                <a:cs typeface="Arial"/>
                <a:sym typeface="Arial"/>
              </a:rPr>
              <a:t>2. Comply with your charity’s governing documents and the law</a:t>
            </a:r>
            <a:endParaRPr/>
          </a:p>
          <a:p>
            <a:pPr indent="0" lvl="0" marL="0" rtl="0" algn="l">
              <a:lnSpc>
                <a:spcPct val="90000"/>
              </a:lnSpc>
              <a:spcBef>
                <a:spcPts val="1000"/>
              </a:spcBef>
              <a:spcAft>
                <a:spcPts val="0"/>
              </a:spcAft>
              <a:buClr>
                <a:schemeClr val="dk1"/>
              </a:buClr>
              <a:buSzPts val="2800"/>
              <a:buNone/>
            </a:pPr>
            <a:r>
              <a:t/>
            </a:r>
            <a:endParaRPr>
              <a:solidFill>
                <a:srgbClr val="141437"/>
              </a:solidFill>
              <a:latin typeface="Arial"/>
              <a:ea typeface="Arial"/>
              <a:cs typeface="Arial"/>
              <a:sym typeface="Arial"/>
            </a:endParaRPr>
          </a:p>
          <a:p>
            <a:pPr indent="-228600" lvl="0" marL="228600" rtl="0" algn="l">
              <a:lnSpc>
                <a:spcPct val="90000"/>
              </a:lnSpc>
              <a:spcBef>
                <a:spcPts val="1000"/>
              </a:spcBef>
              <a:spcAft>
                <a:spcPts val="0"/>
              </a:spcAft>
              <a:buClr>
                <a:srgbClr val="141437"/>
              </a:buClr>
              <a:buSzPts val="2800"/>
              <a:buChar char="•"/>
            </a:pPr>
            <a:r>
              <a:rPr lang="en-GB">
                <a:solidFill>
                  <a:srgbClr val="141437"/>
                </a:solidFill>
                <a:latin typeface="Arial"/>
                <a:ea typeface="Arial"/>
                <a:cs typeface="Arial"/>
                <a:sym typeface="Arial"/>
              </a:rPr>
              <a:t>Make sure charity complies with governing document</a:t>
            </a:r>
            <a:endParaRPr/>
          </a:p>
          <a:p>
            <a:pPr indent="-228600" lvl="0" marL="228600" rtl="0" algn="l">
              <a:lnSpc>
                <a:spcPct val="90000"/>
              </a:lnSpc>
              <a:spcBef>
                <a:spcPts val="1000"/>
              </a:spcBef>
              <a:spcAft>
                <a:spcPts val="0"/>
              </a:spcAft>
              <a:buClr>
                <a:srgbClr val="141437"/>
              </a:buClr>
              <a:buSzPts val="2800"/>
              <a:buChar char="•"/>
            </a:pPr>
            <a:r>
              <a:rPr lang="en-GB">
                <a:solidFill>
                  <a:srgbClr val="141437"/>
                </a:solidFill>
                <a:latin typeface="Arial"/>
                <a:ea typeface="Arial"/>
                <a:cs typeface="Arial"/>
                <a:sym typeface="Arial"/>
              </a:rPr>
              <a:t>Comply with charity law and other laws that apply</a:t>
            </a:r>
            <a:endParaRPr/>
          </a:p>
          <a:p>
            <a:pPr indent="-336550" lvl="0" marL="514350" rtl="0" algn="l">
              <a:lnSpc>
                <a:spcPct val="90000"/>
              </a:lnSpc>
              <a:spcBef>
                <a:spcPts val="1000"/>
              </a:spcBef>
              <a:spcAft>
                <a:spcPts val="0"/>
              </a:spcAft>
              <a:buClr>
                <a:schemeClr val="dk1"/>
              </a:buClr>
              <a:buSzPts val="2800"/>
              <a:buNone/>
            </a:pPr>
            <a:r>
              <a:t/>
            </a:r>
            <a:endParaRPr>
              <a:solidFill>
                <a:srgbClr val="141437"/>
              </a:solidFill>
              <a:latin typeface="Arial"/>
              <a:ea typeface="Arial"/>
              <a:cs typeface="Arial"/>
              <a:sym typeface="Arial"/>
            </a:endParaRPr>
          </a:p>
          <a:p>
            <a:pPr indent="0" lvl="0" marL="0" rtl="0" algn="l">
              <a:lnSpc>
                <a:spcPct val="90000"/>
              </a:lnSpc>
              <a:spcBef>
                <a:spcPts val="1000"/>
              </a:spcBef>
              <a:spcAft>
                <a:spcPts val="0"/>
              </a:spcAft>
              <a:buClr>
                <a:schemeClr val="dk1"/>
              </a:buClr>
              <a:buSzPts val="2800"/>
              <a:buNone/>
            </a:pPr>
            <a:r>
              <a:t/>
            </a:r>
            <a:endParaRPr>
              <a:solidFill>
                <a:srgbClr val="141437"/>
              </a:solidFill>
              <a:latin typeface="Arial"/>
              <a:ea typeface="Arial"/>
              <a:cs typeface="Arial"/>
              <a:sym typeface="Arial"/>
            </a:endParaRPr>
          </a:p>
          <a:p>
            <a:pPr indent="0" lvl="0" marL="0" rtl="0" algn="l">
              <a:lnSpc>
                <a:spcPct val="90000"/>
              </a:lnSpc>
              <a:spcBef>
                <a:spcPts val="1000"/>
              </a:spcBef>
              <a:spcAft>
                <a:spcPts val="0"/>
              </a:spcAft>
              <a:buClr>
                <a:schemeClr val="dk1"/>
              </a:buClr>
              <a:buSzPts val="2800"/>
              <a:buNone/>
            </a:pPr>
            <a:r>
              <a:t/>
            </a:r>
            <a:endParaRPr>
              <a:solidFill>
                <a:srgbClr val="141437"/>
              </a:solidFill>
              <a:latin typeface="Arial"/>
              <a:ea typeface="Arial"/>
              <a:cs typeface="Arial"/>
              <a:sym typeface="Arial"/>
            </a:endParaRPr>
          </a:p>
          <a:p>
            <a:pPr indent="0" lvl="0" marL="0" rtl="0" algn="l">
              <a:lnSpc>
                <a:spcPct val="90000"/>
              </a:lnSpc>
              <a:spcBef>
                <a:spcPts val="1000"/>
              </a:spcBef>
              <a:spcAft>
                <a:spcPts val="0"/>
              </a:spcAft>
              <a:buClr>
                <a:schemeClr val="dk1"/>
              </a:buClr>
              <a:buSzPts val="2800"/>
              <a:buNone/>
            </a:pPr>
            <a:r>
              <a:t/>
            </a:r>
            <a:endParaRPr>
              <a:solidFill>
                <a:srgbClr val="141437"/>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br>
              <a:rPr b="1" lang="en-GB" sz="3600">
                <a:latin typeface="Calibri"/>
                <a:ea typeface="Calibri"/>
                <a:cs typeface="Calibri"/>
                <a:sym typeface="Calibri"/>
              </a:rPr>
            </a:br>
            <a:r>
              <a:rPr b="1" lang="en-GB" sz="3600">
                <a:latin typeface="Calibri"/>
                <a:ea typeface="Calibri"/>
                <a:cs typeface="Calibri"/>
                <a:sym typeface="Calibri"/>
              </a:rPr>
              <a:t>TUSU:</a:t>
            </a:r>
            <a:br>
              <a:rPr b="1" lang="en-GB" sz="3600">
                <a:latin typeface="Calibri"/>
                <a:ea typeface="Calibri"/>
                <a:cs typeface="Calibri"/>
                <a:sym typeface="Calibri"/>
              </a:rPr>
            </a:br>
            <a:r>
              <a:rPr b="1" lang="en-GB" sz="3600">
                <a:solidFill>
                  <a:srgbClr val="141437"/>
                </a:solidFill>
                <a:latin typeface="Calibri"/>
                <a:ea typeface="Calibri"/>
                <a:cs typeface="Calibri"/>
                <a:sym typeface="Calibri"/>
              </a:rPr>
              <a:t>2. Comply with your charity’s governing documents and the law</a:t>
            </a:r>
            <a:br>
              <a:rPr lang="en-GB">
                <a:solidFill>
                  <a:srgbClr val="141437"/>
                </a:solidFill>
                <a:latin typeface="Arial"/>
                <a:ea typeface="Arial"/>
                <a:cs typeface="Arial"/>
                <a:sym typeface="Arial"/>
              </a:rPr>
            </a:br>
            <a:endParaRPr/>
          </a:p>
        </p:txBody>
      </p:sp>
      <p:sp>
        <p:nvSpPr>
          <p:cNvPr id="155" name="Google Shape;155;p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t/>
            </a:r>
            <a:endParaRPr>
              <a:solidFill>
                <a:srgbClr val="141437"/>
              </a:solidFill>
              <a:latin typeface="Arial"/>
              <a:ea typeface="Arial"/>
              <a:cs typeface="Arial"/>
              <a:sym typeface="Arial"/>
            </a:endParaRPr>
          </a:p>
          <a:p>
            <a:pPr indent="-228600" lvl="0" marL="228600" rtl="0" algn="l">
              <a:lnSpc>
                <a:spcPct val="90000"/>
              </a:lnSpc>
              <a:spcBef>
                <a:spcPts val="1000"/>
              </a:spcBef>
              <a:spcAft>
                <a:spcPts val="0"/>
              </a:spcAft>
              <a:buClr>
                <a:srgbClr val="141437"/>
              </a:buClr>
              <a:buSzPts val="2800"/>
              <a:buChar char="•"/>
            </a:pPr>
            <a:r>
              <a:rPr lang="en-GB">
                <a:solidFill>
                  <a:srgbClr val="141437"/>
                </a:solidFill>
                <a:latin typeface="Arial"/>
                <a:ea typeface="Arial"/>
                <a:cs typeface="Arial"/>
                <a:sym typeface="Arial"/>
              </a:rPr>
              <a:t>Constitution</a:t>
            </a:r>
            <a:endParaRPr/>
          </a:p>
          <a:p>
            <a:pPr indent="-228600" lvl="0" marL="228600" rtl="0" algn="l">
              <a:lnSpc>
                <a:spcPct val="90000"/>
              </a:lnSpc>
              <a:spcBef>
                <a:spcPts val="1000"/>
              </a:spcBef>
              <a:spcAft>
                <a:spcPts val="0"/>
              </a:spcAft>
              <a:buClr>
                <a:srgbClr val="141437"/>
              </a:buClr>
              <a:buSzPts val="2800"/>
              <a:buChar char="•"/>
            </a:pPr>
            <a:r>
              <a:rPr lang="en-GB">
                <a:solidFill>
                  <a:srgbClr val="141437"/>
                </a:solidFill>
                <a:latin typeface="Arial"/>
                <a:ea typeface="Arial"/>
                <a:cs typeface="Arial"/>
                <a:sym typeface="Arial"/>
              </a:rPr>
              <a:t>Catalogue of byelaws</a:t>
            </a:r>
            <a:endParaRPr/>
          </a:p>
          <a:p>
            <a:pPr indent="-228600" lvl="0" marL="228600" rtl="0" algn="l">
              <a:lnSpc>
                <a:spcPct val="90000"/>
              </a:lnSpc>
              <a:spcBef>
                <a:spcPts val="1000"/>
              </a:spcBef>
              <a:spcAft>
                <a:spcPts val="0"/>
              </a:spcAft>
              <a:buClr>
                <a:srgbClr val="141437"/>
              </a:buClr>
              <a:buSzPts val="2800"/>
              <a:buChar char="•"/>
            </a:pPr>
            <a:r>
              <a:rPr lang="en-GB">
                <a:solidFill>
                  <a:srgbClr val="141437"/>
                </a:solidFill>
                <a:latin typeface="Arial"/>
                <a:ea typeface="Arial"/>
                <a:cs typeface="Arial"/>
                <a:sym typeface="Arial"/>
              </a:rPr>
              <a:t>Other laws – FoS, HR, Legal, Political activity, trading, </a:t>
            </a:r>
            <a:endParaRPr/>
          </a:p>
          <a:p>
            <a:pPr indent="-50800" lvl="0" marL="228600" rtl="0" algn="l">
              <a:lnSpc>
                <a:spcPct val="90000"/>
              </a:lnSpc>
              <a:spcBef>
                <a:spcPts val="1000"/>
              </a:spcBef>
              <a:spcAft>
                <a:spcPts val="0"/>
              </a:spcAft>
              <a:buClr>
                <a:schemeClr val="dk1"/>
              </a:buClr>
              <a:buSzPts val="2800"/>
              <a:buNone/>
            </a:pPr>
            <a:r>
              <a:t/>
            </a:r>
            <a:endParaRPr>
              <a:solidFill>
                <a:srgbClr val="141437"/>
              </a:solidFill>
              <a:latin typeface="Arial"/>
              <a:ea typeface="Arial"/>
              <a:cs typeface="Arial"/>
              <a:sym typeface="Arial"/>
            </a:endParaRPr>
          </a:p>
          <a:p>
            <a:pPr indent="-336550" lvl="0" marL="514350" rtl="0" algn="l">
              <a:lnSpc>
                <a:spcPct val="90000"/>
              </a:lnSpc>
              <a:spcBef>
                <a:spcPts val="1000"/>
              </a:spcBef>
              <a:spcAft>
                <a:spcPts val="0"/>
              </a:spcAft>
              <a:buClr>
                <a:schemeClr val="dk1"/>
              </a:buClr>
              <a:buSzPts val="2800"/>
              <a:buNone/>
            </a:pPr>
            <a:r>
              <a:t/>
            </a:r>
            <a:endParaRPr>
              <a:solidFill>
                <a:srgbClr val="141437"/>
              </a:solidFill>
              <a:latin typeface="Arial"/>
              <a:ea typeface="Arial"/>
              <a:cs typeface="Arial"/>
              <a:sym typeface="Arial"/>
            </a:endParaRPr>
          </a:p>
          <a:p>
            <a:pPr indent="0" lvl="0" marL="0" rtl="0" algn="l">
              <a:lnSpc>
                <a:spcPct val="90000"/>
              </a:lnSpc>
              <a:spcBef>
                <a:spcPts val="1000"/>
              </a:spcBef>
              <a:spcAft>
                <a:spcPts val="0"/>
              </a:spcAft>
              <a:buClr>
                <a:schemeClr val="dk1"/>
              </a:buClr>
              <a:buSzPts val="2800"/>
              <a:buNone/>
            </a:pPr>
            <a:r>
              <a:t/>
            </a:r>
            <a:endParaRPr>
              <a:solidFill>
                <a:srgbClr val="141437"/>
              </a:solidFill>
              <a:latin typeface="Arial"/>
              <a:ea typeface="Arial"/>
              <a:cs typeface="Arial"/>
              <a:sym typeface="Arial"/>
            </a:endParaRPr>
          </a:p>
          <a:p>
            <a:pPr indent="0" lvl="0" marL="0" rtl="0" algn="l">
              <a:lnSpc>
                <a:spcPct val="90000"/>
              </a:lnSpc>
              <a:spcBef>
                <a:spcPts val="1000"/>
              </a:spcBef>
              <a:spcAft>
                <a:spcPts val="0"/>
              </a:spcAft>
              <a:buClr>
                <a:schemeClr val="dk1"/>
              </a:buClr>
              <a:buSzPts val="2800"/>
              <a:buNone/>
            </a:pPr>
            <a:r>
              <a:t/>
            </a:r>
            <a:endParaRPr>
              <a:solidFill>
                <a:srgbClr val="141437"/>
              </a:solidFill>
              <a:latin typeface="Arial"/>
              <a:ea typeface="Arial"/>
              <a:cs typeface="Arial"/>
              <a:sym typeface="Arial"/>
            </a:endParaRPr>
          </a:p>
          <a:p>
            <a:pPr indent="0" lvl="0" marL="0" rtl="0" algn="l">
              <a:lnSpc>
                <a:spcPct val="90000"/>
              </a:lnSpc>
              <a:spcBef>
                <a:spcPts val="1000"/>
              </a:spcBef>
              <a:spcAft>
                <a:spcPts val="0"/>
              </a:spcAft>
              <a:buClr>
                <a:schemeClr val="dk1"/>
              </a:buClr>
              <a:buSzPts val="2800"/>
              <a:buNone/>
            </a:pPr>
            <a:r>
              <a:t/>
            </a:r>
            <a:endParaRPr>
              <a:solidFill>
                <a:srgbClr val="141437"/>
              </a:solidFill>
              <a:latin typeface="Arial"/>
              <a:ea typeface="Arial"/>
              <a:cs typeface="Arial"/>
              <a:sym typeface="Arial"/>
            </a:endParaRPr>
          </a:p>
        </p:txBody>
      </p:sp>
      <p:pic>
        <p:nvPicPr>
          <p:cNvPr id="156" name="Google Shape;156;p7"/>
          <p:cNvPicPr preferRelativeResize="0"/>
          <p:nvPr/>
        </p:nvPicPr>
        <p:blipFill rotWithShape="1">
          <a:blip r:embed="rId3">
            <a:alphaModFix/>
          </a:blip>
          <a:srcRect b="0" l="0" r="0" t="0"/>
          <a:stretch/>
        </p:blipFill>
        <p:spPr>
          <a:xfrm>
            <a:off x="7829550" y="4595813"/>
            <a:ext cx="3790950" cy="1581150"/>
          </a:xfrm>
          <a:prstGeom prst="rect">
            <a:avLst/>
          </a:prstGeom>
          <a:noFill/>
          <a:ln>
            <a:noFill/>
          </a:ln>
        </p:spPr>
      </p:pic>
      <p:pic>
        <p:nvPicPr>
          <p:cNvPr id="157" name="Google Shape;157;p7"/>
          <p:cNvPicPr preferRelativeResize="0"/>
          <p:nvPr/>
        </p:nvPicPr>
        <p:blipFill rotWithShape="1">
          <a:blip r:embed="rId4">
            <a:alphaModFix/>
          </a:blip>
          <a:srcRect b="0" l="0" r="0" t="0"/>
          <a:stretch/>
        </p:blipFill>
        <p:spPr>
          <a:xfrm>
            <a:off x="571500" y="4183012"/>
            <a:ext cx="6435596" cy="240675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Trustee Responsibility – Main duties</a:t>
            </a:r>
            <a:endParaRPr/>
          </a:p>
        </p:txBody>
      </p:sp>
      <p:sp>
        <p:nvSpPr>
          <p:cNvPr id="164" name="Google Shape;164;p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141437"/>
              </a:buClr>
              <a:buSzPts val="2800"/>
              <a:buNone/>
            </a:pPr>
            <a:r>
              <a:rPr b="1" lang="en-GB">
                <a:solidFill>
                  <a:srgbClr val="141437"/>
                </a:solidFill>
                <a:latin typeface="Arial"/>
                <a:ea typeface="Arial"/>
                <a:cs typeface="Arial"/>
                <a:sym typeface="Arial"/>
              </a:rPr>
              <a:t>3. Act in your charity’s best interests</a:t>
            </a:r>
            <a:endParaRPr/>
          </a:p>
          <a:p>
            <a:pPr indent="0" lvl="0" marL="0" rtl="0" algn="l">
              <a:lnSpc>
                <a:spcPct val="90000"/>
              </a:lnSpc>
              <a:spcBef>
                <a:spcPts val="1000"/>
              </a:spcBef>
              <a:spcAft>
                <a:spcPts val="0"/>
              </a:spcAft>
              <a:buClr>
                <a:schemeClr val="dk1"/>
              </a:buClr>
              <a:buSzPts val="2800"/>
              <a:buNone/>
            </a:pPr>
            <a:r>
              <a:t/>
            </a:r>
            <a:endParaRPr>
              <a:solidFill>
                <a:srgbClr val="141437"/>
              </a:solidFill>
              <a:latin typeface="Arial"/>
              <a:ea typeface="Arial"/>
              <a:cs typeface="Arial"/>
              <a:sym typeface="Arial"/>
            </a:endParaRPr>
          </a:p>
          <a:p>
            <a:pPr indent="-228600" lvl="0" marL="228600" rtl="0" algn="l">
              <a:lnSpc>
                <a:spcPct val="90000"/>
              </a:lnSpc>
              <a:spcBef>
                <a:spcPts val="1000"/>
              </a:spcBef>
              <a:spcAft>
                <a:spcPts val="0"/>
              </a:spcAft>
              <a:buClr>
                <a:srgbClr val="141437"/>
              </a:buClr>
              <a:buSzPts val="2800"/>
              <a:buChar char="•"/>
            </a:pPr>
            <a:r>
              <a:rPr lang="en-GB">
                <a:solidFill>
                  <a:srgbClr val="141437"/>
                </a:solidFill>
                <a:latin typeface="Arial"/>
                <a:ea typeface="Arial"/>
                <a:cs typeface="Arial"/>
                <a:sym typeface="Arial"/>
              </a:rPr>
              <a:t>You decide what will best enable the charity to carry out its purpose</a:t>
            </a:r>
            <a:endParaRPr/>
          </a:p>
          <a:p>
            <a:pPr indent="-228600" lvl="0" marL="228600" rtl="0" algn="l">
              <a:lnSpc>
                <a:spcPct val="90000"/>
              </a:lnSpc>
              <a:spcBef>
                <a:spcPts val="1000"/>
              </a:spcBef>
              <a:spcAft>
                <a:spcPts val="0"/>
              </a:spcAft>
              <a:buClr>
                <a:srgbClr val="141437"/>
              </a:buClr>
              <a:buSzPts val="2800"/>
              <a:buChar char="•"/>
            </a:pPr>
            <a:r>
              <a:rPr lang="en-GB">
                <a:solidFill>
                  <a:srgbClr val="141437"/>
                </a:solidFill>
                <a:latin typeface="Arial"/>
                <a:ea typeface="Arial"/>
                <a:cs typeface="Arial"/>
                <a:sym typeface="Arial"/>
              </a:rPr>
              <a:t>Make balanced and adequately informed decisions (long &amp; short term)</a:t>
            </a:r>
            <a:endParaRPr/>
          </a:p>
          <a:p>
            <a:pPr indent="-228600" lvl="0" marL="228600" rtl="0" algn="l">
              <a:lnSpc>
                <a:spcPct val="90000"/>
              </a:lnSpc>
              <a:spcBef>
                <a:spcPts val="1000"/>
              </a:spcBef>
              <a:spcAft>
                <a:spcPts val="0"/>
              </a:spcAft>
              <a:buClr>
                <a:srgbClr val="141437"/>
              </a:buClr>
              <a:buSzPts val="2800"/>
              <a:buChar char="•"/>
            </a:pPr>
            <a:r>
              <a:rPr lang="en-GB">
                <a:solidFill>
                  <a:srgbClr val="141437"/>
                </a:solidFill>
                <a:latin typeface="Arial"/>
                <a:ea typeface="Arial"/>
                <a:cs typeface="Arial"/>
                <a:sym typeface="Arial"/>
              </a:rPr>
              <a:t>Avoid conflicts of interest</a:t>
            </a:r>
            <a:endParaRPr/>
          </a:p>
          <a:p>
            <a:pPr indent="-228600" lvl="0" marL="228600" rtl="0" algn="l">
              <a:lnSpc>
                <a:spcPct val="90000"/>
              </a:lnSpc>
              <a:spcBef>
                <a:spcPts val="1000"/>
              </a:spcBef>
              <a:spcAft>
                <a:spcPts val="0"/>
              </a:spcAft>
              <a:buClr>
                <a:srgbClr val="141437"/>
              </a:buClr>
              <a:buSzPts val="2800"/>
              <a:buChar char="•"/>
            </a:pPr>
            <a:r>
              <a:rPr lang="en-GB">
                <a:solidFill>
                  <a:srgbClr val="141437"/>
                </a:solidFill>
                <a:latin typeface="Arial"/>
                <a:ea typeface="Arial"/>
                <a:cs typeface="Arial"/>
                <a:sym typeface="Arial"/>
              </a:rPr>
              <a:t>Not receive benefit from the charity</a:t>
            </a:r>
            <a:endParaRPr/>
          </a:p>
          <a:p>
            <a:pPr indent="-336550" lvl="0" marL="514350" rtl="0" algn="l">
              <a:lnSpc>
                <a:spcPct val="90000"/>
              </a:lnSpc>
              <a:spcBef>
                <a:spcPts val="1000"/>
              </a:spcBef>
              <a:spcAft>
                <a:spcPts val="0"/>
              </a:spcAft>
              <a:buClr>
                <a:schemeClr val="dk1"/>
              </a:buClr>
              <a:buSzPts val="2800"/>
              <a:buNone/>
            </a:pPr>
            <a:r>
              <a:t/>
            </a:r>
            <a:endParaRPr>
              <a:solidFill>
                <a:srgbClr val="141437"/>
              </a:solidFill>
              <a:latin typeface="Arial"/>
              <a:ea typeface="Arial"/>
              <a:cs typeface="Arial"/>
              <a:sym typeface="Arial"/>
            </a:endParaRPr>
          </a:p>
          <a:p>
            <a:pPr indent="0" lvl="0" marL="0" rtl="0" algn="l">
              <a:lnSpc>
                <a:spcPct val="90000"/>
              </a:lnSpc>
              <a:spcBef>
                <a:spcPts val="1000"/>
              </a:spcBef>
              <a:spcAft>
                <a:spcPts val="0"/>
              </a:spcAft>
              <a:buClr>
                <a:schemeClr val="dk1"/>
              </a:buClr>
              <a:buSzPts val="2800"/>
              <a:buNone/>
            </a:pPr>
            <a:r>
              <a:t/>
            </a:r>
            <a:endParaRPr>
              <a:solidFill>
                <a:srgbClr val="141437"/>
              </a:solidFill>
              <a:latin typeface="Arial"/>
              <a:ea typeface="Arial"/>
              <a:cs typeface="Arial"/>
              <a:sym typeface="Arial"/>
            </a:endParaRPr>
          </a:p>
          <a:p>
            <a:pPr indent="0" lvl="0" marL="0" rtl="0" algn="l">
              <a:lnSpc>
                <a:spcPct val="90000"/>
              </a:lnSpc>
              <a:spcBef>
                <a:spcPts val="1000"/>
              </a:spcBef>
              <a:spcAft>
                <a:spcPts val="0"/>
              </a:spcAft>
              <a:buClr>
                <a:schemeClr val="dk1"/>
              </a:buClr>
              <a:buSzPts val="2800"/>
              <a:buNone/>
            </a:pPr>
            <a:r>
              <a:t/>
            </a:r>
            <a:endParaRPr>
              <a:solidFill>
                <a:srgbClr val="141437"/>
              </a:solidFill>
              <a:latin typeface="Arial"/>
              <a:ea typeface="Arial"/>
              <a:cs typeface="Arial"/>
              <a:sym typeface="Arial"/>
            </a:endParaRPr>
          </a:p>
          <a:p>
            <a:pPr indent="0" lvl="0" marL="0" rtl="0" algn="l">
              <a:lnSpc>
                <a:spcPct val="90000"/>
              </a:lnSpc>
              <a:spcBef>
                <a:spcPts val="1000"/>
              </a:spcBef>
              <a:spcAft>
                <a:spcPts val="0"/>
              </a:spcAft>
              <a:buClr>
                <a:schemeClr val="dk1"/>
              </a:buClr>
              <a:buSzPts val="2800"/>
              <a:buNone/>
            </a:pPr>
            <a:r>
              <a:t/>
            </a:r>
            <a:endParaRPr>
              <a:solidFill>
                <a:srgbClr val="141437"/>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br>
              <a:rPr b="1" lang="en-GB" sz="3600">
                <a:latin typeface="Calibri"/>
                <a:ea typeface="Calibri"/>
                <a:cs typeface="Calibri"/>
                <a:sym typeface="Calibri"/>
              </a:rPr>
            </a:br>
            <a:br>
              <a:rPr b="1" lang="en-GB" sz="3600">
                <a:latin typeface="Calibri"/>
                <a:ea typeface="Calibri"/>
                <a:cs typeface="Calibri"/>
                <a:sym typeface="Calibri"/>
              </a:rPr>
            </a:br>
            <a:r>
              <a:rPr b="1" lang="en-GB" sz="3300">
                <a:latin typeface="Calibri"/>
                <a:ea typeface="Calibri"/>
                <a:cs typeface="Calibri"/>
                <a:sym typeface="Calibri"/>
              </a:rPr>
              <a:t>TUSU:</a:t>
            </a:r>
            <a:br>
              <a:rPr b="1" lang="en-GB" sz="3300">
                <a:latin typeface="Calibri"/>
                <a:ea typeface="Calibri"/>
                <a:cs typeface="Calibri"/>
                <a:sym typeface="Calibri"/>
              </a:rPr>
            </a:br>
            <a:r>
              <a:rPr b="1" lang="en-GB" sz="3300">
                <a:solidFill>
                  <a:srgbClr val="141437"/>
                </a:solidFill>
                <a:latin typeface="Arial"/>
                <a:ea typeface="Arial"/>
                <a:cs typeface="Arial"/>
                <a:sym typeface="Arial"/>
              </a:rPr>
              <a:t>3. Act in your charity’s best interests</a:t>
            </a:r>
            <a:br>
              <a:rPr b="1" lang="en-GB" sz="2000">
                <a:solidFill>
                  <a:srgbClr val="141437"/>
                </a:solidFill>
                <a:latin typeface="Arial"/>
                <a:ea typeface="Arial"/>
                <a:cs typeface="Arial"/>
                <a:sym typeface="Arial"/>
              </a:rPr>
            </a:br>
            <a:br>
              <a:rPr lang="en-GB">
                <a:solidFill>
                  <a:srgbClr val="141437"/>
                </a:solidFill>
                <a:latin typeface="Arial"/>
                <a:ea typeface="Arial"/>
                <a:cs typeface="Arial"/>
                <a:sym typeface="Arial"/>
              </a:rPr>
            </a:br>
            <a:endParaRPr/>
          </a:p>
        </p:txBody>
      </p:sp>
      <p:sp>
        <p:nvSpPr>
          <p:cNvPr id="171" name="Google Shape;171;p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141437"/>
              </a:buClr>
              <a:buSzPts val="2800"/>
              <a:buNone/>
            </a:pPr>
            <a:r>
              <a:rPr lang="en-GB">
                <a:solidFill>
                  <a:srgbClr val="141437"/>
                </a:solidFill>
                <a:latin typeface="Arial"/>
                <a:ea typeface="Arial"/>
                <a:cs typeface="Arial"/>
                <a:sym typeface="Arial"/>
              </a:rPr>
              <a:t>- Board of Trustees meetings</a:t>
            </a:r>
            <a:endParaRPr/>
          </a:p>
          <a:p>
            <a:pPr indent="0" lvl="0" marL="0" rtl="0" algn="l">
              <a:lnSpc>
                <a:spcPct val="90000"/>
              </a:lnSpc>
              <a:spcBef>
                <a:spcPts val="1000"/>
              </a:spcBef>
              <a:spcAft>
                <a:spcPts val="0"/>
              </a:spcAft>
              <a:buClr>
                <a:srgbClr val="141437"/>
              </a:buClr>
              <a:buSzPts val="2800"/>
              <a:buNone/>
            </a:pPr>
            <a:r>
              <a:rPr lang="en-GB">
                <a:solidFill>
                  <a:srgbClr val="141437"/>
                </a:solidFill>
                <a:latin typeface="Arial"/>
                <a:ea typeface="Arial"/>
                <a:cs typeface="Arial"/>
                <a:sym typeface="Arial"/>
              </a:rPr>
              <a:t>- Sub-committees</a:t>
            </a:r>
            <a:endParaRPr/>
          </a:p>
          <a:p>
            <a:pPr indent="0" lvl="0" marL="0" rtl="0" algn="l">
              <a:lnSpc>
                <a:spcPct val="90000"/>
              </a:lnSpc>
              <a:spcBef>
                <a:spcPts val="1000"/>
              </a:spcBef>
              <a:spcAft>
                <a:spcPts val="0"/>
              </a:spcAft>
              <a:buClr>
                <a:srgbClr val="141437"/>
              </a:buClr>
              <a:buSzPts val="2800"/>
              <a:buNone/>
            </a:pPr>
            <a:r>
              <a:rPr lang="en-GB">
                <a:solidFill>
                  <a:srgbClr val="141437"/>
                </a:solidFill>
                <a:latin typeface="Arial"/>
                <a:ea typeface="Arial"/>
                <a:cs typeface="Arial"/>
                <a:sym typeface="Arial"/>
              </a:rPr>
              <a:t>- Observe social media, changes in law, external factors in HE</a:t>
            </a:r>
            <a:endParaRPr/>
          </a:p>
          <a:p>
            <a:pPr indent="-50800" lvl="0" marL="228600" rtl="0" algn="l">
              <a:lnSpc>
                <a:spcPct val="90000"/>
              </a:lnSpc>
              <a:spcBef>
                <a:spcPts val="1000"/>
              </a:spcBef>
              <a:spcAft>
                <a:spcPts val="0"/>
              </a:spcAft>
              <a:buClr>
                <a:schemeClr val="dk1"/>
              </a:buClr>
              <a:buSzPts val="2800"/>
              <a:buNone/>
            </a:pPr>
            <a:r>
              <a:t/>
            </a:r>
            <a:endParaRPr>
              <a:solidFill>
                <a:srgbClr val="141437"/>
              </a:solidFill>
              <a:latin typeface="Arial"/>
              <a:ea typeface="Arial"/>
              <a:cs typeface="Arial"/>
              <a:sym typeface="Arial"/>
            </a:endParaRPr>
          </a:p>
          <a:p>
            <a:pPr indent="-336550" lvl="0" marL="514350" rtl="0" algn="l">
              <a:lnSpc>
                <a:spcPct val="90000"/>
              </a:lnSpc>
              <a:spcBef>
                <a:spcPts val="1000"/>
              </a:spcBef>
              <a:spcAft>
                <a:spcPts val="0"/>
              </a:spcAft>
              <a:buClr>
                <a:schemeClr val="dk1"/>
              </a:buClr>
              <a:buSzPts val="2800"/>
              <a:buNone/>
            </a:pPr>
            <a:r>
              <a:t/>
            </a:r>
            <a:endParaRPr>
              <a:solidFill>
                <a:srgbClr val="141437"/>
              </a:solidFill>
              <a:latin typeface="Arial"/>
              <a:ea typeface="Arial"/>
              <a:cs typeface="Arial"/>
              <a:sym typeface="Arial"/>
            </a:endParaRPr>
          </a:p>
          <a:p>
            <a:pPr indent="0" lvl="0" marL="0" rtl="0" algn="l">
              <a:lnSpc>
                <a:spcPct val="90000"/>
              </a:lnSpc>
              <a:spcBef>
                <a:spcPts val="1000"/>
              </a:spcBef>
              <a:spcAft>
                <a:spcPts val="0"/>
              </a:spcAft>
              <a:buClr>
                <a:schemeClr val="dk1"/>
              </a:buClr>
              <a:buSzPts val="2800"/>
              <a:buNone/>
            </a:pPr>
            <a:r>
              <a:t/>
            </a:r>
            <a:endParaRPr>
              <a:solidFill>
                <a:srgbClr val="141437"/>
              </a:solidFill>
              <a:latin typeface="Arial"/>
              <a:ea typeface="Arial"/>
              <a:cs typeface="Arial"/>
              <a:sym typeface="Arial"/>
            </a:endParaRPr>
          </a:p>
          <a:p>
            <a:pPr indent="0" lvl="0" marL="0" rtl="0" algn="l">
              <a:lnSpc>
                <a:spcPct val="90000"/>
              </a:lnSpc>
              <a:spcBef>
                <a:spcPts val="1000"/>
              </a:spcBef>
              <a:spcAft>
                <a:spcPts val="0"/>
              </a:spcAft>
              <a:buClr>
                <a:schemeClr val="dk1"/>
              </a:buClr>
              <a:buSzPts val="2800"/>
              <a:buNone/>
            </a:pPr>
            <a:r>
              <a:t/>
            </a:r>
            <a:endParaRPr>
              <a:solidFill>
                <a:srgbClr val="141437"/>
              </a:solidFill>
              <a:latin typeface="Arial"/>
              <a:ea typeface="Arial"/>
              <a:cs typeface="Arial"/>
              <a:sym typeface="Arial"/>
            </a:endParaRPr>
          </a:p>
          <a:p>
            <a:pPr indent="0" lvl="0" marL="0" rtl="0" algn="l">
              <a:lnSpc>
                <a:spcPct val="90000"/>
              </a:lnSpc>
              <a:spcBef>
                <a:spcPts val="1000"/>
              </a:spcBef>
              <a:spcAft>
                <a:spcPts val="0"/>
              </a:spcAft>
              <a:buClr>
                <a:schemeClr val="dk1"/>
              </a:buClr>
              <a:buSzPts val="2800"/>
              <a:buNone/>
            </a:pPr>
            <a:r>
              <a:t/>
            </a:r>
            <a:endParaRPr>
              <a:solidFill>
                <a:srgbClr val="141437"/>
              </a:solidFill>
              <a:latin typeface="Arial"/>
              <a:ea typeface="Arial"/>
              <a:cs typeface="Arial"/>
              <a:sym typeface="Arial"/>
            </a:endParaRPr>
          </a:p>
        </p:txBody>
      </p:sp>
      <p:pic>
        <p:nvPicPr>
          <p:cNvPr id="172" name="Google Shape;172;p9"/>
          <p:cNvPicPr preferRelativeResize="0"/>
          <p:nvPr/>
        </p:nvPicPr>
        <p:blipFill rotWithShape="1">
          <a:blip r:embed="rId3">
            <a:alphaModFix/>
          </a:blip>
          <a:srcRect b="0" l="0" r="0" t="0"/>
          <a:stretch/>
        </p:blipFill>
        <p:spPr>
          <a:xfrm>
            <a:off x="2343150" y="4001294"/>
            <a:ext cx="5467351" cy="1833563"/>
          </a:xfrm>
          <a:prstGeom prst="rect">
            <a:avLst/>
          </a:prstGeom>
          <a:noFill/>
          <a:ln>
            <a:noFill/>
          </a:ln>
        </p:spPr>
      </p:pic>
      <p:pic>
        <p:nvPicPr>
          <p:cNvPr id="173" name="Google Shape;173;p9"/>
          <p:cNvPicPr preferRelativeResize="0"/>
          <p:nvPr/>
        </p:nvPicPr>
        <p:blipFill rotWithShape="1">
          <a:blip r:embed="rId4">
            <a:alphaModFix/>
          </a:blip>
          <a:srcRect b="0" l="0" r="0" t="0"/>
          <a:stretch/>
        </p:blipFill>
        <p:spPr>
          <a:xfrm>
            <a:off x="7672387" y="3602038"/>
            <a:ext cx="4352925" cy="32194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1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Trustee Responsibility – Main duties</a:t>
            </a:r>
            <a:endParaRPr/>
          </a:p>
        </p:txBody>
      </p:sp>
      <p:sp>
        <p:nvSpPr>
          <p:cNvPr id="180" name="Google Shape;180;p1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141437"/>
              </a:buClr>
              <a:buSzPts val="2800"/>
              <a:buNone/>
            </a:pPr>
            <a:r>
              <a:rPr b="1" lang="en-GB">
                <a:solidFill>
                  <a:srgbClr val="141437"/>
                </a:solidFill>
                <a:latin typeface="Arial"/>
                <a:ea typeface="Arial"/>
                <a:cs typeface="Arial"/>
                <a:sym typeface="Arial"/>
              </a:rPr>
              <a:t>4. Manage your charity’s resources responsibly</a:t>
            </a:r>
            <a:endParaRPr/>
          </a:p>
          <a:p>
            <a:pPr indent="0" lvl="0" marL="0" rtl="0" algn="l">
              <a:lnSpc>
                <a:spcPct val="90000"/>
              </a:lnSpc>
              <a:spcBef>
                <a:spcPts val="1000"/>
              </a:spcBef>
              <a:spcAft>
                <a:spcPts val="0"/>
              </a:spcAft>
              <a:buClr>
                <a:schemeClr val="dk1"/>
              </a:buClr>
              <a:buSzPts val="2800"/>
              <a:buNone/>
            </a:pPr>
            <a:r>
              <a:t/>
            </a:r>
            <a:endParaRPr>
              <a:solidFill>
                <a:srgbClr val="141437"/>
              </a:solidFill>
              <a:latin typeface="Arial"/>
              <a:ea typeface="Arial"/>
              <a:cs typeface="Arial"/>
              <a:sym typeface="Arial"/>
            </a:endParaRPr>
          </a:p>
          <a:p>
            <a:pPr indent="-228600" lvl="0" marL="228600" rtl="0" algn="l">
              <a:lnSpc>
                <a:spcPct val="90000"/>
              </a:lnSpc>
              <a:spcBef>
                <a:spcPts val="1000"/>
              </a:spcBef>
              <a:spcAft>
                <a:spcPts val="0"/>
              </a:spcAft>
              <a:buClr>
                <a:srgbClr val="141437"/>
              </a:buClr>
              <a:buSzPts val="2800"/>
              <a:buChar char="•"/>
            </a:pPr>
            <a:r>
              <a:rPr lang="en-GB">
                <a:solidFill>
                  <a:srgbClr val="141437"/>
                </a:solidFill>
                <a:latin typeface="Arial"/>
                <a:ea typeface="Arial"/>
                <a:cs typeface="Arial"/>
                <a:sym typeface="Arial"/>
              </a:rPr>
              <a:t>Make sure assets are only used to support purpose</a:t>
            </a:r>
            <a:endParaRPr/>
          </a:p>
          <a:p>
            <a:pPr indent="-228600" lvl="0" marL="228600" rtl="0" algn="l">
              <a:lnSpc>
                <a:spcPct val="90000"/>
              </a:lnSpc>
              <a:spcBef>
                <a:spcPts val="1000"/>
              </a:spcBef>
              <a:spcAft>
                <a:spcPts val="0"/>
              </a:spcAft>
              <a:buClr>
                <a:srgbClr val="141437"/>
              </a:buClr>
              <a:buSzPts val="2800"/>
              <a:buChar char="•"/>
            </a:pPr>
            <a:r>
              <a:rPr lang="en-GB">
                <a:solidFill>
                  <a:srgbClr val="141437"/>
                </a:solidFill>
                <a:latin typeface="Arial"/>
                <a:ea typeface="Arial"/>
                <a:cs typeface="Arial"/>
                <a:sym typeface="Arial"/>
              </a:rPr>
              <a:t>Not take inappropriate risks with charity’s assets or reputation</a:t>
            </a:r>
            <a:endParaRPr/>
          </a:p>
          <a:p>
            <a:pPr indent="-228600" lvl="0" marL="228600" rtl="0" algn="l">
              <a:lnSpc>
                <a:spcPct val="90000"/>
              </a:lnSpc>
              <a:spcBef>
                <a:spcPts val="1000"/>
              </a:spcBef>
              <a:spcAft>
                <a:spcPts val="0"/>
              </a:spcAft>
              <a:buClr>
                <a:srgbClr val="141437"/>
              </a:buClr>
              <a:buSzPts val="2800"/>
              <a:buChar char="•"/>
            </a:pPr>
            <a:r>
              <a:rPr lang="en-GB">
                <a:solidFill>
                  <a:srgbClr val="141437"/>
                </a:solidFill>
                <a:latin typeface="Arial"/>
                <a:ea typeface="Arial"/>
                <a:cs typeface="Arial"/>
                <a:sym typeface="Arial"/>
              </a:rPr>
              <a:t>Not over-commit the charity</a:t>
            </a:r>
            <a:endParaRPr/>
          </a:p>
          <a:p>
            <a:pPr indent="-228600" lvl="0" marL="228600" rtl="0" algn="l">
              <a:lnSpc>
                <a:spcPct val="90000"/>
              </a:lnSpc>
              <a:spcBef>
                <a:spcPts val="1000"/>
              </a:spcBef>
              <a:spcAft>
                <a:spcPts val="0"/>
              </a:spcAft>
              <a:buClr>
                <a:srgbClr val="141437"/>
              </a:buClr>
              <a:buSzPts val="2800"/>
              <a:buChar char="•"/>
            </a:pPr>
            <a:r>
              <a:rPr lang="en-GB">
                <a:solidFill>
                  <a:srgbClr val="141437"/>
                </a:solidFill>
                <a:latin typeface="Arial"/>
                <a:ea typeface="Arial"/>
                <a:cs typeface="Arial"/>
                <a:sym typeface="Arial"/>
              </a:rPr>
              <a:t>Care when investing and borrowing</a:t>
            </a:r>
            <a:endParaRPr/>
          </a:p>
          <a:p>
            <a:pPr indent="-228600" lvl="0" marL="228600" rtl="0" algn="l">
              <a:lnSpc>
                <a:spcPct val="90000"/>
              </a:lnSpc>
              <a:spcBef>
                <a:spcPts val="1000"/>
              </a:spcBef>
              <a:spcAft>
                <a:spcPts val="0"/>
              </a:spcAft>
              <a:buClr>
                <a:srgbClr val="141437"/>
              </a:buClr>
              <a:buSzPts val="2800"/>
              <a:buChar char="•"/>
            </a:pPr>
            <a:r>
              <a:rPr lang="en-GB">
                <a:solidFill>
                  <a:srgbClr val="141437"/>
                </a:solidFill>
                <a:latin typeface="Arial"/>
                <a:ea typeface="Arial"/>
                <a:cs typeface="Arial"/>
                <a:sym typeface="Arial"/>
              </a:rPr>
              <a:t>Comply with restrictions on spending funds</a:t>
            </a:r>
            <a:endParaRPr/>
          </a:p>
          <a:p>
            <a:pPr indent="-336550" lvl="0" marL="514350" rtl="0" algn="l">
              <a:lnSpc>
                <a:spcPct val="90000"/>
              </a:lnSpc>
              <a:spcBef>
                <a:spcPts val="1000"/>
              </a:spcBef>
              <a:spcAft>
                <a:spcPts val="0"/>
              </a:spcAft>
              <a:buClr>
                <a:schemeClr val="dk1"/>
              </a:buClr>
              <a:buSzPts val="2800"/>
              <a:buNone/>
            </a:pPr>
            <a:r>
              <a:t/>
            </a:r>
            <a:endParaRPr>
              <a:solidFill>
                <a:srgbClr val="141437"/>
              </a:solidFill>
              <a:latin typeface="Arial"/>
              <a:ea typeface="Arial"/>
              <a:cs typeface="Arial"/>
              <a:sym typeface="Arial"/>
            </a:endParaRPr>
          </a:p>
          <a:p>
            <a:pPr indent="0" lvl="0" marL="0" rtl="0" algn="l">
              <a:lnSpc>
                <a:spcPct val="90000"/>
              </a:lnSpc>
              <a:spcBef>
                <a:spcPts val="1000"/>
              </a:spcBef>
              <a:spcAft>
                <a:spcPts val="0"/>
              </a:spcAft>
              <a:buClr>
                <a:schemeClr val="dk1"/>
              </a:buClr>
              <a:buSzPts val="2800"/>
              <a:buNone/>
            </a:pPr>
            <a:r>
              <a:t/>
            </a:r>
            <a:endParaRPr>
              <a:solidFill>
                <a:srgbClr val="141437"/>
              </a:solidFill>
              <a:latin typeface="Arial"/>
              <a:ea typeface="Arial"/>
              <a:cs typeface="Arial"/>
              <a:sym typeface="Arial"/>
            </a:endParaRPr>
          </a:p>
          <a:p>
            <a:pPr indent="0" lvl="0" marL="0" rtl="0" algn="l">
              <a:lnSpc>
                <a:spcPct val="90000"/>
              </a:lnSpc>
              <a:spcBef>
                <a:spcPts val="1000"/>
              </a:spcBef>
              <a:spcAft>
                <a:spcPts val="0"/>
              </a:spcAft>
              <a:buClr>
                <a:schemeClr val="dk1"/>
              </a:buClr>
              <a:buSzPts val="2800"/>
              <a:buNone/>
            </a:pPr>
            <a:r>
              <a:t/>
            </a:r>
            <a:endParaRPr>
              <a:solidFill>
                <a:srgbClr val="141437"/>
              </a:solidFill>
              <a:latin typeface="Arial"/>
              <a:ea typeface="Arial"/>
              <a:cs typeface="Arial"/>
              <a:sym typeface="Arial"/>
            </a:endParaRPr>
          </a:p>
          <a:p>
            <a:pPr indent="0" lvl="0" marL="0" rtl="0" algn="l">
              <a:lnSpc>
                <a:spcPct val="90000"/>
              </a:lnSpc>
              <a:spcBef>
                <a:spcPts val="1000"/>
              </a:spcBef>
              <a:spcAft>
                <a:spcPts val="0"/>
              </a:spcAft>
              <a:buClr>
                <a:schemeClr val="dk1"/>
              </a:buClr>
              <a:buSzPts val="2800"/>
              <a:buNone/>
            </a:pPr>
            <a:r>
              <a:t/>
            </a:r>
            <a:endParaRPr>
              <a:solidFill>
                <a:srgbClr val="141437"/>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br>
              <a:rPr b="1" lang="en-GB" sz="3600">
                <a:latin typeface="Calibri"/>
                <a:ea typeface="Calibri"/>
                <a:cs typeface="Calibri"/>
                <a:sym typeface="Calibri"/>
              </a:rPr>
            </a:br>
            <a:br>
              <a:rPr b="1" lang="en-GB" sz="3300">
                <a:latin typeface="Calibri"/>
                <a:ea typeface="Calibri"/>
                <a:cs typeface="Calibri"/>
                <a:sym typeface="Calibri"/>
              </a:rPr>
            </a:br>
            <a:br>
              <a:rPr b="1" lang="en-GB" sz="3300">
                <a:latin typeface="Calibri"/>
                <a:ea typeface="Calibri"/>
                <a:cs typeface="Calibri"/>
                <a:sym typeface="Calibri"/>
              </a:rPr>
            </a:br>
            <a:r>
              <a:rPr b="1" lang="en-GB" sz="3300">
                <a:latin typeface="Calibri"/>
                <a:ea typeface="Calibri"/>
                <a:cs typeface="Calibri"/>
                <a:sym typeface="Calibri"/>
              </a:rPr>
              <a:t>TUSU:</a:t>
            </a:r>
            <a:br>
              <a:rPr b="1" lang="en-GB" sz="3300">
                <a:latin typeface="Calibri"/>
                <a:ea typeface="Calibri"/>
                <a:cs typeface="Calibri"/>
                <a:sym typeface="Calibri"/>
              </a:rPr>
            </a:br>
            <a:r>
              <a:rPr b="1" lang="en-GB" sz="3300">
                <a:solidFill>
                  <a:srgbClr val="141437"/>
                </a:solidFill>
                <a:latin typeface="Arial"/>
                <a:ea typeface="Arial"/>
                <a:cs typeface="Arial"/>
                <a:sym typeface="Arial"/>
              </a:rPr>
              <a:t>4. Manage your charity’s resources responsibly</a:t>
            </a:r>
            <a:br>
              <a:rPr b="1" lang="en-GB" sz="3300">
                <a:solidFill>
                  <a:srgbClr val="141437"/>
                </a:solidFill>
                <a:latin typeface="Arial"/>
                <a:ea typeface="Arial"/>
                <a:cs typeface="Arial"/>
                <a:sym typeface="Arial"/>
              </a:rPr>
            </a:br>
            <a:br>
              <a:rPr b="1" lang="en-GB" sz="3300">
                <a:solidFill>
                  <a:srgbClr val="141437"/>
                </a:solidFill>
                <a:latin typeface="Arial"/>
                <a:ea typeface="Arial"/>
                <a:cs typeface="Arial"/>
                <a:sym typeface="Arial"/>
              </a:rPr>
            </a:br>
            <a:br>
              <a:rPr lang="en-GB">
                <a:solidFill>
                  <a:srgbClr val="141437"/>
                </a:solidFill>
                <a:latin typeface="Arial"/>
                <a:ea typeface="Arial"/>
                <a:cs typeface="Arial"/>
                <a:sym typeface="Arial"/>
              </a:rPr>
            </a:br>
            <a:endParaRPr/>
          </a:p>
        </p:txBody>
      </p:sp>
      <p:sp>
        <p:nvSpPr>
          <p:cNvPr id="187" name="Google Shape;187;p1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chemeClr val="dk1"/>
              </a:buClr>
              <a:buSzPts val="2800"/>
              <a:buNone/>
            </a:pPr>
            <a:r>
              <a:t/>
            </a:r>
            <a:endParaRPr>
              <a:solidFill>
                <a:srgbClr val="141437"/>
              </a:solidFill>
              <a:latin typeface="Arial"/>
              <a:ea typeface="Arial"/>
              <a:cs typeface="Arial"/>
              <a:sym typeface="Arial"/>
            </a:endParaRPr>
          </a:p>
          <a:p>
            <a:pPr indent="-336550" lvl="0" marL="514350" rtl="0" algn="l">
              <a:lnSpc>
                <a:spcPct val="90000"/>
              </a:lnSpc>
              <a:spcBef>
                <a:spcPts val="1000"/>
              </a:spcBef>
              <a:spcAft>
                <a:spcPts val="0"/>
              </a:spcAft>
              <a:buClr>
                <a:schemeClr val="dk1"/>
              </a:buClr>
              <a:buSzPts val="2800"/>
              <a:buNone/>
            </a:pPr>
            <a:r>
              <a:t/>
            </a:r>
            <a:endParaRPr>
              <a:solidFill>
                <a:srgbClr val="141437"/>
              </a:solidFill>
              <a:latin typeface="Arial"/>
              <a:ea typeface="Arial"/>
              <a:cs typeface="Arial"/>
              <a:sym typeface="Arial"/>
            </a:endParaRPr>
          </a:p>
          <a:p>
            <a:pPr indent="0" lvl="0" marL="0" rtl="0" algn="l">
              <a:lnSpc>
                <a:spcPct val="90000"/>
              </a:lnSpc>
              <a:spcBef>
                <a:spcPts val="1000"/>
              </a:spcBef>
              <a:spcAft>
                <a:spcPts val="0"/>
              </a:spcAft>
              <a:buClr>
                <a:schemeClr val="dk1"/>
              </a:buClr>
              <a:buSzPts val="2800"/>
              <a:buNone/>
            </a:pPr>
            <a:r>
              <a:t/>
            </a:r>
            <a:endParaRPr>
              <a:solidFill>
                <a:srgbClr val="141437"/>
              </a:solidFill>
              <a:latin typeface="Arial"/>
              <a:ea typeface="Arial"/>
              <a:cs typeface="Arial"/>
              <a:sym typeface="Arial"/>
            </a:endParaRPr>
          </a:p>
          <a:p>
            <a:pPr indent="0" lvl="0" marL="0" rtl="0" algn="l">
              <a:lnSpc>
                <a:spcPct val="90000"/>
              </a:lnSpc>
              <a:spcBef>
                <a:spcPts val="1000"/>
              </a:spcBef>
              <a:spcAft>
                <a:spcPts val="0"/>
              </a:spcAft>
              <a:buClr>
                <a:schemeClr val="dk1"/>
              </a:buClr>
              <a:buSzPts val="2800"/>
              <a:buNone/>
            </a:pPr>
            <a:r>
              <a:t/>
            </a:r>
            <a:endParaRPr>
              <a:solidFill>
                <a:srgbClr val="141437"/>
              </a:solidFill>
              <a:latin typeface="Arial"/>
              <a:ea typeface="Arial"/>
              <a:cs typeface="Arial"/>
              <a:sym typeface="Arial"/>
            </a:endParaRPr>
          </a:p>
          <a:p>
            <a:pPr indent="0" lvl="0" marL="0" rtl="0" algn="l">
              <a:lnSpc>
                <a:spcPct val="90000"/>
              </a:lnSpc>
              <a:spcBef>
                <a:spcPts val="1000"/>
              </a:spcBef>
              <a:spcAft>
                <a:spcPts val="0"/>
              </a:spcAft>
              <a:buClr>
                <a:schemeClr val="dk1"/>
              </a:buClr>
              <a:buSzPts val="2800"/>
              <a:buNone/>
            </a:pPr>
            <a:r>
              <a:t/>
            </a:r>
            <a:endParaRPr>
              <a:solidFill>
                <a:srgbClr val="141437"/>
              </a:solidFill>
              <a:latin typeface="Arial"/>
              <a:ea typeface="Arial"/>
              <a:cs typeface="Arial"/>
              <a:sym typeface="Arial"/>
            </a:endParaRPr>
          </a:p>
        </p:txBody>
      </p:sp>
      <p:pic>
        <p:nvPicPr>
          <p:cNvPr id="188" name="Google Shape;188;p11"/>
          <p:cNvPicPr preferRelativeResize="0"/>
          <p:nvPr/>
        </p:nvPicPr>
        <p:blipFill rotWithShape="1">
          <a:blip r:embed="rId3">
            <a:alphaModFix/>
          </a:blip>
          <a:srcRect b="0" l="0" r="0" t="0"/>
          <a:stretch/>
        </p:blipFill>
        <p:spPr>
          <a:xfrm>
            <a:off x="977322" y="2159000"/>
            <a:ext cx="9469554" cy="234949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1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Trustee Responsibility – Main duties</a:t>
            </a:r>
            <a:endParaRPr/>
          </a:p>
        </p:txBody>
      </p:sp>
      <p:sp>
        <p:nvSpPr>
          <p:cNvPr id="195" name="Google Shape;195;p1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141437"/>
              </a:buClr>
              <a:buSzPts val="2800"/>
              <a:buNone/>
            </a:pPr>
            <a:r>
              <a:rPr b="1" lang="en-GB">
                <a:solidFill>
                  <a:srgbClr val="141437"/>
                </a:solidFill>
                <a:latin typeface="Arial"/>
                <a:ea typeface="Arial"/>
                <a:cs typeface="Arial"/>
                <a:sym typeface="Arial"/>
              </a:rPr>
              <a:t>5. Act with reasonable care and skill</a:t>
            </a:r>
            <a:endParaRPr/>
          </a:p>
          <a:p>
            <a:pPr indent="0" lvl="0" marL="0" rtl="0" algn="l">
              <a:lnSpc>
                <a:spcPct val="90000"/>
              </a:lnSpc>
              <a:spcBef>
                <a:spcPts val="1000"/>
              </a:spcBef>
              <a:spcAft>
                <a:spcPts val="0"/>
              </a:spcAft>
              <a:buClr>
                <a:schemeClr val="dk1"/>
              </a:buClr>
              <a:buSzPts val="2800"/>
              <a:buNone/>
            </a:pPr>
            <a:r>
              <a:t/>
            </a:r>
            <a:endParaRPr>
              <a:solidFill>
                <a:srgbClr val="141437"/>
              </a:solidFill>
              <a:latin typeface="Arial"/>
              <a:ea typeface="Arial"/>
              <a:cs typeface="Arial"/>
              <a:sym typeface="Arial"/>
            </a:endParaRPr>
          </a:p>
          <a:p>
            <a:pPr indent="-228600" lvl="0" marL="228600" rtl="0" algn="l">
              <a:lnSpc>
                <a:spcPct val="90000"/>
              </a:lnSpc>
              <a:spcBef>
                <a:spcPts val="1000"/>
              </a:spcBef>
              <a:spcAft>
                <a:spcPts val="0"/>
              </a:spcAft>
              <a:buClr>
                <a:srgbClr val="141437"/>
              </a:buClr>
              <a:buSzPts val="2800"/>
              <a:buChar char="•"/>
            </a:pPr>
            <a:r>
              <a:rPr lang="en-GB">
                <a:solidFill>
                  <a:srgbClr val="141437"/>
                </a:solidFill>
                <a:latin typeface="Arial"/>
                <a:ea typeface="Arial"/>
                <a:cs typeface="Arial"/>
                <a:sym typeface="Arial"/>
              </a:rPr>
              <a:t>Make use of skills and experience</a:t>
            </a:r>
            <a:endParaRPr/>
          </a:p>
          <a:p>
            <a:pPr indent="-228600" lvl="0" marL="228600" rtl="0" algn="l">
              <a:lnSpc>
                <a:spcPct val="90000"/>
              </a:lnSpc>
              <a:spcBef>
                <a:spcPts val="1000"/>
              </a:spcBef>
              <a:spcAft>
                <a:spcPts val="0"/>
              </a:spcAft>
              <a:buClr>
                <a:srgbClr val="141437"/>
              </a:buClr>
              <a:buSzPts val="2800"/>
              <a:buChar char="•"/>
            </a:pPr>
            <a:r>
              <a:rPr lang="en-GB">
                <a:solidFill>
                  <a:srgbClr val="141437"/>
                </a:solidFill>
                <a:latin typeface="Arial"/>
                <a:ea typeface="Arial"/>
                <a:cs typeface="Arial"/>
                <a:sym typeface="Arial"/>
              </a:rPr>
              <a:t>Give enough time, thought and energy to role (attending and actively participating in meetings)</a:t>
            </a:r>
            <a:endParaRPr/>
          </a:p>
          <a:p>
            <a:pPr indent="-336550" lvl="0" marL="514350" rtl="0" algn="l">
              <a:lnSpc>
                <a:spcPct val="90000"/>
              </a:lnSpc>
              <a:spcBef>
                <a:spcPts val="1000"/>
              </a:spcBef>
              <a:spcAft>
                <a:spcPts val="0"/>
              </a:spcAft>
              <a:buClr>
                <a:schemeClr val="dk1"/>
              </a:buClr>
              <a:buSzPts val="2800"/>
              <a:buNone/>
            </a:pPr>
            <a:r>
              <a:t/>
            </a:r>
            <a:endParaRPr>
              <a:solidFill>
                <a:srgbClr val="141437"/>
              </a:solidFill>
              <a:latin typeface="Arial"/>
              <a:ea typeface="Arial"/>
              <a:cs typeface="Arial"/>
              <a:sym typeface="Arial"/>
            </a:endParaRPr>
          </a:p>
          <a:p>
            <a:pPr indent="0" lvl="0" marL="0" rtl="0" algn="l">
              <a:lnSpc>
                <a:spcPct val="90000"/>
              </a:lnSpc>
              <a:spcBef>
                <a:spcPts val="1000"/>
              </a:spcBef>
              <a:spcAft>
                <a:spcPts val="0"/>
              </a:spcAft>
              <a:buClr>
                <a:schemeClr val="dk1"/>
              </a:buClr>
              <a:buSzPts val="2800"/>
              <a:buNone/>
            </a:pPr>
            <a:r>
              <a:t/>
            </a:r>
            <a:endParaRPr>
              <a:solidFill>
                <a:srgbClr val="141437"/>
              </a:solidFill>
              <a:latin typeface="Arial"/>
              <a:ea typeface="Arial"/>
              <a:cs typeface="Arial"/>
              <a:sym typeface="Arial"/>
            </a:endParaRPr>
          </a:p>
          <a:p>
            <a:pPr indent="0" lvl="0" marL="0" rtl="0" algn="l">
              <a:lnSpc>
                <a:spcPct val="90000"/>
              </a:lnSpc>
              <a:spcBef>
                <a:spcPts val="1000"/>
              </a:spcBef>
              <a:spcAft>
                <a:spcPts val="0"/>
              </a:spcAft>
              <a:buClr>
                <a:schemeClr val="dk1"/>
              </a:buClr>
              <a:buSzPts val="2800"/>
              <a:buNone/>
            </a:pPr>
            <a:r>
              <a:t/>
            </a:r>
            <a:endParaRPr>
              <a:solidFill>
                <a:srgbClr val="141437"/>
              </a:solidFill>
              <a:latin typeface="Arial"/>
              <a:ea typeface="Arial"/>
              <a:cs typeface="Arial"/>
              <a:sym typeface="Arial"/>
            </a:endParaRPr>
          </a:p>
          <a:p>
            <a:pPr indent="0" lvl="0" marL="0" rtl="0" algn="l">
              <a:lnSpc>
                <a:spcPct val="90000"/>
              </a:lnSpc>
              <a:spcBef>
                <a:spcPts val="1000"/>
              </a:spcBef>
              <a:spcAft>
                <a:spcPts val="0"/>
              </a:spcAft>
              <a:buClr>
                <a:schemeClr val="dk1"/>
              </a:buClr>
              <a:buSzPts val="2800"/>
              <a:buNone/>
            </a:pPr>
            <a:r>
              <a:t/>
            </a:r>
            <a:endParaRPr>
              <a:solidFill>
                <a:srgbClr val="141437"/>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1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br>
              <a:rPr b="1" lang="en-GB" sz="3600">
                <a:latin typeface="Calibri"/>
                <a:ea typeface="Calibri"/>
                <a:cs typeface="Calibri"/>
                <a:sym typeface="Calibri"/>
              </a:rPr>
            </a:br>
            <a:br>
              <a:rPr b="1" lang="en-GB" sz="3300">
                <a:latin typeface="Calibri"/>
                <a:ea typeface="Calibri"/>
                <a:cs typeface="Calibri"/>
                <a:sym typeface="Calibri"/>
              </a:rPr>
            </a:br>
            <a:br>
              <a:rPr b="1" lang="en-GB" sz="3300">
                <a:latin typeface="Calibri"/>
                <a:ea typeface="Calibri"/>
                <a:cs typeface="Calibri"/>
                <a:sym typeface="Calibri"/>
              </a:rPr>
            </a:br>
            <a:br>
              <a:rPr b="1" lang="en-GB" sz="3300">
                <a:latin typeface="Calibri"/>
                <a:ea typeface="Calibri"/>
                <a:cs typeface="Calibri"/>
                <a:sym typeface="Calibri"/>
              </a:rPr>
            </a:br>
            <a:r>
              <a:rPr b="1" lang="en-GB" sz="3300">
                <a:latin typeface="Calibri"/>
                <a:ea typeface="Calibri"/>
                <a:cs typeface="Calibri"/>
                <a:sym typeface="Calibri"/>
              </a:rPr>
              <a:t>TUSU:</a:t>
            </a:r>
            <a:br>
              <a:rPr b="1" lang="en-GB" sz="3300">
                <a:latin typeface="Calibri"/>
                <a:ea typeface="Calibri"/>
                <a:cs typeface="Calibri"/>
                <a:sym typeface="Calibri"/>
              </a:rPr>
            </a:br>
            <a:r>
              <a:rPr b="1" lang="en-GB" sz="3300">
                <a:solidFill>
                  <a:srgbClr val="141437"/>
                </a:solidFill>
                <a:latin typeface="Arial"/>
                <a:ea typeface="Arial"/>
                <a:cs typeface="Arial"/>
                <a:sym typeface="Arial"/>
              </a:rPr>
              <a:t>5. Act with reasonable care and skill</a:t>
            </a:r>
            <a:br>
              <a:rPr b="1" lang="en-GB" sz="2000">
                <a:solidFill>
                  <a:srgbClr val="141437"/>
                </a:solidFill>
                <a:latin typeface="Arial"/>
                <a:ea typeface="Arial"/>
                <a:cs typeface="Arial"/>
                <a:sym typeface="Arial"/>
              </a:rPr>
            </a:br>
            <a:br>
              <a:rPr b="1" lang="en-GB" sz="3300">
                <a:solidFill>
                  <a:srgbClr val="141437"/>
                </a:solidFill>
                <a:latin typeface="Arial"/>
                <a:ea typeface="Arial"/>
                <a:cs typeface="Arial"/>
                <a:sym typeface="Arial"/>
              </a:rPr>
            </a:br>
            <a:br>
              <a:rPr b="1" lang="en-GB" sz="3300">
                <a:solidFill>
                  <a:srgbClr val="141437"/>
                </a:solidFill>
                <a:latin typeface="Arial"/>
                <a:ea typeface="Arial"/>
                <a:cs typeface="Arial"/>
                <a:sym typeface="Arial"/>
              </a:rPr>
            </a:br>
            <a:br>
              <a:rPr lang="en-GB">
                <a:solidFill>
                  <a:srgbClr val="141437"/>
                </a:solidFill>
                <a:latin typeface="Arial"/>
                <a:ea typeface="Arial"/>
                <a:cs typeface="Arial"/>
                <a:sym typeface="Arial"/>
              </a:rPr>
            </a:br>
            <a:endParaRPr/>
          </a:p>
        </p:txBody>
      </p:sp>
      <p:sp>
        <p:nvSpPr>
          <p:cNvPr id="202" name="Google Shape;202;p1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chemeClr val="dk1"/>
              </a:buClr>
              <a:buSzPts val="2800"/>
              <a:buNone/>
            </a:pPr>
            <a:r>
              <a:t/>
            </a:r>
            <a:endParaRPr>
              <a:solidFill>
                <a:srgbClr val="141437"/>
              </a:solidFill>
              <a:latin typeface="Arial"/>
              <a:ea typeface="Arial"/>
              <a:cs typeface="Arial"/>
              <a:sym typeface="Arial"/>
            </a:endParaRPr>
          </a:p>
          <a:p>
            <a:pPr indent="-336550" lvl="0" marL="514350" rtl="0" algn="l">
              <a:lnSpc>
                <a:spcPct val="90000"/>
              </a:lnSpc>
              <a:spcBef>
                <a:spcPts val="1000"/>
              </a:spcBef>
              <a:spcAft>
                <a:spcPts val="0"/>
              </a:spcAft>
              <a:buClr>
                <a:schemeClr val="dk1"/>
              </a:buClr>
              <a:buSzPts val="2800"/>
              <a:buNone/>
            </a:pPr>
            <a:r>
              <a:t/>
            </a:r>
            <a:endParaRPr>
              <a:solidFill>
                <a:srgbClr val="141437"/>
              </a:solidFill>
              <a:latin typeface="Arial"/>
              <a:ea typeface="Arial"/>
              <a:cs typeface="Arial"/>
              <a:sym typeface="Arial"/>
            </a:endParaRPr>
          </a:p>
          <a:p>
            <a:pPr indent="0" lvl="0" marL="0" rtl="0" algn="l">
              <a:lnSpc>
                <a:spcPct val="90000"/>
              </a:lnSpc>
              <a:spcBef>
                <a:spcPts val="1000"/>
              </a:spcBef>
              <a:spcAft>
                <a:spcPts val="0"/>
              </a:spcAft>
              <a:buClr>
                <a:schemeClr val="dk1"/>
              </a:buClr>
              <a:buSzPts val="2800"/>
              <a:buNone/>
            </a:pPr>
            <a:r>
              <a:t/>
            </a:r>
            <a:endParaRPr>
              <a:solidFill>
                <a:srgbClr val="141437"/>
              </a:solidFill>
              <a:latin typeface="Arial"/>
              <a:ea typeface="Arial"/>
              <a:cs typeface="Arial"/>
              <a:sym typeface="Arial"/>
            </a:endParaRPr>
          </a:p>
          <a:p>
            <a:pPr indent="0" lvl="0" marL="0" rtl="0" algn="l">
              <a:lnSpc>
                <a:spcPct val="90000"/>
              </a:lnSpc>
              <a:spcBef>
                <a:spcPts val="1000"/>
              </a:spcBef>
              <a:spcAft>
                <a:spcPts val="0"/>
              </a:spcAft>
              <a:buClr>
                <a:schemeClr val="dk1"/>
              </a:buClr>
              <a:buSzPts val="2800"/>
              <a:buNone/>
            </a:pPr>
            <a:r>
              <a:t/>
            </a:r>
            <a:endParaRPr>
              <a:solidFill>
                <a:srgbClr val="141437"/>
              </a:solidFill>
              <a:latin typeface="Arial"/>
              <a:ea typeface="Arial"/>
              <a:cs typeface="Arial"/>
              <a:sym typeface="Arial"/>
            </a:endParaRPr>
          </a:p>
          <a:p>
            <a:pPr indent="0" lvl="0" marL="0" rtl="0" algn="l">
              <a:lnSpc>
                <a:spcPct val="90000"/>
              </a:lnSpc>
              <a:spcBef>
                <a:spcPts val="1000"/>
              </a:spcBef>
              <a:spcAft>
                <a:spcPts val="0"/>
              </a:spcAft>
              <a:buClr>
                <a:schemeClr val="dk1"/>
              </a:buClr>
              <a:buSzPts val="2800"/>
              <a:buNone/>
            </a:pPr>
            <a:r>
              <a:t/>
            </a:r>
            <a:endParaRPr>
              <a:solidFill>
                <a:srgbClr val="141437"/>
              </a:solidFill>
              <a:latin typeface="Arial"/>
              <a:ea typeface="Arial"/>
              <a:cs typeface="Arial"/>
              <a:sym typeface="Arial"/>
            </a:endParaRPr>
          </a:p>
        </p:txBody>
      </p:sp>
      <p:pic>
        <p:nvPicPr>
          <p:cNvPr id="203" name="Google Shape;203;p13"/>
          <p:cNvPicPr preferRelativeResize="0"/>
          <p:nvPr/>
        </p:nvPicPr>
        <p:blipFill rotWithShape="1">
          <a:blip r:embed="rId3">
            <a:alphaModFix/>
          </a:blip>
          <a:srcRect b="0" l="0" r="0" t="0"/>
          <a:stretch/>
        </p:blipFill>
        <p:spPr>
          <a:xfrm>
            <a:off x="1900237" y="2000250"/>
            <a:ext cx="8391525" cy="28575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1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Trustee Responsibility – Main duties</a:t>
            </a:r>
            <a:endParaRPr/>
          </a:p>
        </p:txBody>
      </p:sp>
      <p:sp>
        <p:nvSpPr>
          <p:cNvPr id="210" name="Google Shape;210;p1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141437"/>
              </a:buClr>
              <a:buSzPts val="2800"/>
              <a:buNone/>
            </a:pPr>
            <a:r>
              <a:rPr b="1" lang="en-GB">
                <a:solidFill>
                  <a:srgbClr val="141437"/>
                </a:solidFill>
                <a:latin typeface="Arial"/>
                <a:ea typeface="Arial"/>
                <a:cs typeface="Arial"/>
                <a:sym typeface="Arial"/>
              </a:rPr>
              <a:t>6. Ensure your charity is accountable</a:t>
            </a:r>
            <a:endParaRPr/>
          </a:p>
          <a:p>
            <a:pPr indent="0" lvl="0" marL="0" rtl="0" algn="l">
              <a:lnSpc>
                <a:spcPct val="90000"/>
              </a:lnSpc>
              <a:spcBef>
                <a:spcPts val="1000"/>
              </a:spcBef>
              <a:spcAft>
                <a:spcPts val="0"/>
              </a:spcAft>
              <a:buClr>
                <a:schemeClr val="dk1"/>
              </a:buClr>
              <a:buSzPts val="2800"/>
              <a:buNone/>
            </a:pPr>
            <a:r>
              <a:t/>
            </a:r>
            <a:endParaRPr>
              <a:solidFill>
                <a:srgbClr val="141437"/>
              </a:solidFill>
              <a:latin typeface="Arial"/>
              <a:ea typeface="Arial"/>
              <a:cs typeface="Arial"/>
              <a:sym typeface="Arial"/>
            </a:endParaRPr>
          </a:p>
          <a:p>
            <a:pPr indent="-228600" lvl="0" marL="228600" rtl="0" algn="l">
              <a:lnSpc>
                <a:spcPct val="90000"/>
              </a:lnSpc>
              <a:spcBef>
                <a:spcPts val="1000"/>
              </a:spcBef>
              <a:spcAft>
                <a:spcPts val="0"/>
              </a:spcAft>
              <a:buClr>
                <a:srgbClr val="141437"/>
              </a:buClr>
              <a:buSzPts val="2800"/>
              <a:buChar char="•"/>
            </a:pPr>
            <a:r>
              <a:rPr lang="en-GB">
                <a:solidFill>
                  <a:srgbClr val="141437"/>
                </a:solidFill>
                <a:latin typeface="Arial"/>
                <a:ea typeface="Arial"/>
                <a:cs typeface="Arial"/>
                <a:sym typeface="Arial"/>
              </a:rPr>
              <a:t>Demonstrate charity is complying with law</a:t>
            </a:r>
            <a:endParaRPr/>
          </a:p>
          <a:p>
            <a:pPr indent="-228600" lvl="0" marL="228600" rtl="0" algn="l">
              <a:lnSpc>
                <a:spcPct val="90000"/>
              </a:lnSpc>
              <a:spcBef>
                <a:spcPts val="1000"/>
              </a:spcBef>
              <a:spcAft>
                <a:spcPts val="0"/>
              </a:spcAft>
              <a:buClr>
                <a:srgbClr val="141437"/>
              </a:buClr>
              <a:buSzPts val="2800"/>
              <a:buChar char="•"/>
            </a:pPr>
            <a:r>
              <a:rPr lang="en-GB">
                <a:solidFill>
                  <a:srgbClr val="141437"/>
                </a:solidFill>
                <a:latin typeface="Arial"/>
                <a:ea typeface="Arial"/>
                <a:cs typeface="Arial"/>
                <a:sym typeface="Arial"/>
              </a:rPr>
              <a:t>Accountability to members</a:t>
            </a:r>
            <a:endParaRPr/>
          </a:p>
          <a:p>
            <a:pPr indent="-228600" lvl="0" marL="228600" rtl="0" algn="l">
              <a:lnSpc>
                <a:spcPct val="90000"/>
              </a:lnSpc>
              <a:spcBef>
                <a:spcPts val="1000"/>
              </a:spcBef>
              <a:spcAft>
                <a:spcPts val="0"/>
              </a:spcAft>
              <a:buClr>
                <a:srgbClr val="141437"/>
              </a:buClr>
              <a:buSzPts val="2800"/>
              <a:buChar char="•"/>
            </a:pPr>
            <a:r>
              <a:rPr lang="en-GB">
                <a:solidFill>
                  <a:srgbClr val="141437"/>
                </a:solidFill>
                <a:latin typeface="Arial"/>
                <a:ea typeface="Arial"/>
                <a:cs typeface="Arial"/>
                <a:sym typeface="Arial"/>
              </a:rPr>
              <a:t>Accountability for charity (even in delegation)</a:t>
            </a:r>
            <a:endParaRPr/>
          </a:p>
          <a:p>
            <a:pPr indent="-336550" lvl="0" marL="514350" rtl="0" algn="l">
              <a:lnSpc>
                <a:spcPct val="90000"/>
              </a:lnSpc>
              <a:spcBef>
                <a:spcPts val="1000"/>
              </a:spcBef>
              <a:spcAft>
                <a:spcPts val="0"/>
              </a:spcAft>
              <a:buClr>
                <a:schemeClr val="dk1"/>
              </a:buClr>
              <a:buSzPts val="2800"/>
              <a:buNone/>
            </a:pPr>
            <a:r>
              <a:t/>
            </a:r>
            <a:endParaRPr>
              <a:solidFill>
                <a:srgbClr val="141437"/>
              </a:solidFill>
              <a:latin typeface="Arial"/>
              <a:ea typeface="Arial"/>
              <a:cs typeface="Arial"/>
              <a:sym typeface="Arial"/>
            </a:endParaRPr>
          </a:p>
          <a:p>
            <a:pPr indent="0" lvl="0" marL="0" rtl="0" algn="l">
              <a:lnSpc>
                <a:spcPct val="90000"/>
              </a:lnSpc>
              <a:spcBef>
                <a:spcPts val="1000"/>
              </a:spcBef>
              <a:spcAft>
                <a:spcPts val="0"/>
              </a:spcAft>
              <a:buClr>
                <a:schemeClr val="dk1"/>
              </a:buClr>
              <a:buSzPts val="2800"/>
              <a:buNone/>
            </a:pPr>
            <a:r>
              <a:t/>
            </a:r>
            <a:endParaRPr>
              <a:solidFill>
                <a:srgbClr val="141437"/>
              </a:solidFill>
              <a:latin typeface="Arial"/>
              <a:ea typeface="Arial"/>
              <a:cs typeface="Arial"/>
              <a:sym typeface="Arial"/>
            </a:endParaRPr>
          </a:p>
          <a:p>
            <a:pPr indent="0" lvl="0" marL="0" rtl="0" algn="l">
              <a:lnSpc>
                <a:spcPct val="90000"/>
              </a:lnSpc>
              <a:spcBef>
                <a:spcPts val="1000"/>
              </a:spcBef>
              <a:spcAft>
                <a:spcPts val="0"/>
              </a:spcAft>
              <a:buClr>
                <a:schemeClr val="dk1"/>
              </a:buClr>
              <a:buSzPts val="2800"/>
              <a:buNone/>
            </a:pPr>
            <a:r>
              <a:t/>
            </a:r>
            <a:endParaRPr>
              <a:solidFill>
                <a:srgbClr val="141437"/>
              </a:solidFill>
              <a:latin typeface="Arial"/>
              <a:ea typeface="Arial"/>
              <a:cs typeface="Arial"/>
              <a:sym typeface="Arial"/>
            </a:endParaRPr>
          </a:p>
          <a:p>
            <a:pPr indent="0" lvl="0" marL="0" rtl="0" algn="l">
              <a:lnSpc>
                <a:spcPct val="90000"/>
              </a:lnSpc>
              <a:spcBef>
                <a:spcPts val="1000"/>
              </a:spcBef>
              <a:spcAft>
                <a:spcPts val="0"/>
              </a:spcAft>
              <a:buClr>
                <a:schemeClr val="dk1"/>
              </a:buClr>
              <a:buSzPts val="2800"/>
              <a:buNone/>
            </a:pPr>
            <a:r>
              <a:t/>
            </a:r>
            <a:endParaRPr>
              <a:solidFill>
                <a:srgbClr val="141437"/>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1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br>
              <a:rPr b="1" lang="en-GB" sz="3600">
                <a:latin typeface="Calibri"/>
                <a:ea typeface="Calibri"/>
                <a:cs typeface="Calibri"/>
                <a:sym typeface="Calibri"/>
              </a:rPr>
            </a:br>
            <a:br>
              <a:rPr b="1" lang="en-GB" sz="3300">
                <a:latin typeface="Calibri"/>
                <a:ea typeface="Calibri"/>
                <a:cs typeface="Calibri"/>
                <a:sym typeface="Calibri"/>
              </a:rPr>
            </a:br>
            <a:br>
              <a:rPr b="1" lang="en-GB" sz="3300">
                <a:latin typeface="Calibri"/>
                <a:ea typeface="Calibri"/>
                <a:cs typeface="Calibri"/>
                <a:sym typeface="Calibri"/>
              </a:rPr>
            </a:br>
            <a:br>
              <a:rPr b="1" lang="en-GB" sz="3300">
                <a:latin typeface="Calibri"/>
                <a:ea typeface="Calibri"/>
                <a:cs typeface="Calibri"/>
                <a:sym typeface="Calibri"/>
              </a:rPr>
            </a:br>
            <a:br>
              <a:rPr b="1" lang="en-GB" sz="3300">
                <a:latin typeface="Calibri"/>
                <a:ea typeface="Calibri"/>
                <a:cs typeface="Calibri"/>
                <a:sym typeface="Calibri"/>
              </a:rPr>
            </a:br>
            <a:r>
              <a:rPr b="1" lang="en-GB" sz="3300">
                <a:latin typeface="Calibri"/>
                <a:ea typeface="Calibri"/>
                <a:cs typeface="Calibri"/>
                <a:sym typeface="Calibri"/>
              </a:rPr>
              <a:t>TUSU:</a:t>
            </a:r>
            <a:br>
              <a:rPr b="1" lang="en-GB" sz="3300">
                <a:latin typeface="Calibri"/>
                <a:ea typeface="Calibri"/>
                <a:cs typeface="Calibri"/>
                <a:sym typeface="Calibri"/>
              </a:rPr>
            </a:br>
            <a:r>
              <a:rPr b="1" lang="en-GB" sz="3300">
                <a:solidFill>
                  <a:srgbClr val="141437"/>
                </a:solidFill>
                <a:latin typeface="Arial"/>
                <a:ea typeface="Arial"/>
                <a:cs typeface="Arial"/>
                <a:sym typeface="Arial"/>
              </a:rPr>
              <a:t>6. Ensure your charity is accountable</a:t>
            </a:r>
            <a:br>
              <a:rPr b="1" lang="en-GB" sz="3300">
                <a:solidFill>
                  <a:srgbClr val="141437"/>
                </a:solidFill>
                <a:latin typeface="Arial"/>
                <a:ea typeface="Arial"/>
                <a:cs typeface="Arial"/>
                <a:sym typeface="Arial"/>
              </a:rPr>
            </a:br>
            <a:br>
              <a:rPr b="1" lang="en-GB" sz="3300">
                <a:solidFill>
                  <a:srgbClr val="141437"/>
                </a:solidFill>
                <a:latin typeface="Arial"/>
                <a:ea typeface="Arial"/>
                <a:cs typeface="Arial"/>
                <a:sym typeface="Arial"/>
              </a:rPr>
            </a:br>
            <a:br>
              <a:rPr b="1" lang="en-GB" sz="3300">
                <a:solidFill>
                  <a:srgbClr val="141437"/>
                </a:solidFill>
                <a:latin typeface="Arial"/>
                <a:ea typeface="Arial"/>
                <a:cs typeface="Arial"/>
                <a:sym typeface="Arial"/>
              </a:rPr>
            </a:br>
            <a:br>
              <a:rPr b="1" lang="en-GB" sz="3300">
                <a:solidFill>
                  <a:srgbClr val="141437"/>
                </a:solidFill>
                <a:latin typeface="Arial"/>
                <a:ea typeface="Arial"/>
                <a:cs typeface="Arial"/>
                <a:sym typeface="Arial"/>
              </a:rPr>
            </a:br>
            <a:br>
              <a:rPr lang="en-GB">
                <a:solidFill>
                  <a:srgbClr val="141437"/>
                </a:solidFill>
                <a:latin typeface="Arial"/>
                <a:ea typeface="Arial"/>
                <a:cs typeface="Arial"/>
                <a:sym typeface="Arial"/>
              </a:rPr>
            </a:br>
            <a:endParaRPr/>
          </a:p>
        </p:txBody>
      </p:sp>
      <p:sp>
        <p:nvSpPr>
          <p:cNvPr id="217" name="Google Shape;217;p1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141437"/>
              </a:buClr>
              <a:buSzPts val="2800"/>
              <a:buChar char="•"/>
            </a:pPr>
            <a:r>
              <a:rPr lang="en-GB">
                <a:solidFill>
                  <a:srgbClr val="141437"/>
                </a:solidFill>
                <a:latin typeface="Arial"/>
                <a:ea typeface="Arial"/>
                <a:cs typeface="Arial"/>
                <a:sym typeface="Arial"/>
              </a:rPr>
              <a:t>Day to day activity delegated to CE</a:t>
            </a:r>
            <a:endParaRPr/>
          </a:p>
          <a:p>
            <a:pPr indent="0" lvl="0" marL="0" rtl="0" algn="l">
              <a:lnSpc>
                <a:spcPct val="90000"/>
              </a:lnSpc>
              <a:spcBef>
                <a:spcPts val="1000"/>
              </a:spcBef>
              <a:spcAft>
                <a:spcPts val="0"/>
              </a:spcAft>
              <a:buClr>
                <a:srgbClr val="141437"/>
              </a:buClr>
              <a:buSzPts val="2800"/>
              <a:buNone/>
            </a:pPr>
            <a:r>
              <a:rPr lang="en-GB">
                <a:solidFill>
                  <a:srgbClr val="141437"/>
                </a:solidFill>
                <a:latin typeface="Arial"/>
                <a:ea typeface="Arial"/>
                <a:cs typeface="Arial"/>
                <a:sym typeface="Arial"/>
              </a:rPr>
              <a:t>	delegation framework</a:t>
            </a:r>
            <a:endParaRPr/>
          </a:p>
          <a:p>
            <a:pPr indent="0" lvl="0" marL="0" rtl="0" algn="l">
              <a:lnSpc>
                <a:spcPct val="90000"/>
              </a:lnSpc>
              <a:spcBef>
                <a:spcPts val="1000"/>
              </a:spcBef>
              <a:spcAft>
                <a:spcPts val="0"/>
              </a:spcAft>
              <a:buClr>
                <a:srgbClr val="141437"/>
              </a:buClr>
              <a:buSzPts val="2800"/>
              <a:buNone/>
            </a:pPr>
            <a:r>
              <a:rPr lang="en-GB">
                <a:solidFill>
                  <a:srgbClr val="141437"/>
                </a:solidFill>
                <a:latin typeface="Arial"/>
                <a:ea typeface="Arial"/>
                <a:cs typeface="Arial"/>
                <a:sym typeface="Arial"/>
              </a:rPr>
              <a:t>	oversight of policies and procedures</a:t>
            </a:r>
            <a:endParaRPr/>
          </a:p>
          <a:p>
            <a:pPr indent="0" lvl="0" marL="0" rtl="0" algn="l">
              <a:lnSpc>
                <a:spcPct val="90000"/>
              </a:lnSpc>
              <a:spcBef>
                <a:spcPts val="1000"/>
              </a:spcBef>
              <a:spcAft>
                <a:spcPts val="0"/>
              </a:spcAft>
              <a:buClr>
                <a:srgbClr val="141437"/>
              </a:buClr>
              <a:buSzPts val="2800"/>
              <a:buNone/>
            </a:pPr>
            <a:r>
              <a:rPr lang="en-GB">
                <a:solidFill>
                  <a:srgbClr val="141437"/>
                </a:solidFill>
                <a:latin typeface="Arial"/>
                <a:ea typeface="Arial"/>
                <a:cs typeface="Arial"/>
                <a:sym typeface="Arial"/>
              </a:rPr>
              <a:t>	oversight of governing documents</a:t>
            </a:r>
            <a:endParaRPr/>
          </a:p>
          <a:p>
            <a:pPr indent="0" lvl="0" marL="0" rtl="0" algn="l">
              <a:lnSpc>
                <a:spcPct val="90000"/>
              </a:lnSpc>
              <a:spcBef>
                <a:spcPts val="1000"/>
              </a:spcBef>
              <a:spcAft>
                <a:spcPts val="0"/>
              </a:spcAft>
              <a:buClr>
                <a:srgbClr val="141437"/>
              </a:buClr>
              <a:buSzPts val="2800"/>
              <a:buNone/>
            </a:pPr>
            <a:r>
              <a:rPr lang="en-GB">
                <a:solidFill>
                  <a:srgbClr val="141437"/>
                </a:solidFill>
                <a:latin typeface="Arial"/>
                <a:ea typeface="Arial"/>
                <a:cs typeface="Arial"/>
                <a:sym typeface="Arial"/>
              </a:rPr>
              <a:t>	annual reporting</a:t>
            </a:r>
            <a:endParaRPr/>
          </a:p>
          <a:p>
            <a:pPr indent="0" lvl="0" marL="0" rtl="0" algn="l">
              <a:lnSpc>
                <a:spcPct val="90000"/>
              </a:lnSpc>
              <a:spcBef>
                <a:spcPts val="1000"/>
              </a:spcBef>
              <a:spcAft>
                <a:spcPts val="0"/>
              </a:spcAft>
              <a:buClr>
                <a:srgbClr val="141437"/>
              </a:buClr>
              <a:buSzPts val="2800"/>
              <a:buNone/>
            </a:pPr>
            <a:r>
              <a:rPr lang="en-GB">
                <a:solidFill>
                  <a:srgbClr val="141437"/>
                </a:solidFill>
                <a:latin typeface="Arial"/>
                <a:ea typeface="Arial"/>
                <a:cs typeface="Arial"/>
                <a:sym typeface="Arial"/>
              </a:rPr>
              <a:t>	strategic accountability</a:t>
            </a:r>
            <a:endParaRPr/>
          </a:p>
          <a:p>
            <a:pPr indent="0" lvl="0" marL="0" rtl="0" algn="l">
              <a:lnSpc>
                <a:spcPct val="90000"/>
              </a:lnSpc>
              <a:spcBef>
                <a:spcPts val="1000"/>
              </a:spcBef>
              <a:spcAft>
                <a:spcPts val="0"/>
              </a:spcAft>
              <a:buClr>
                <a:srgbClr val="141437"/>
              </a:buClr>
              <a:buSzPts val="2800"/>
              <a:buNone/>
            </a:pPr>
            <a:r>
              <a:rPr lang="en-GB">
                <a:solidFill>
                  <a:srgbClr val="141437"/>
                </a:solidFill>
                <a:latin typeface="Arial"/>
                <a:ea typeface="Arial"/>
                <a:cs typeface="Arial"/>
                <a:sym typeface="Arial"/>
              </a:rPr>
              <a:t>	</a:t>
            </a:r>
            <a:endParaRPr/>
          </a:p>
          <a:p>
            <a:pPr indent="0" lvl="0" marL="0" rtl="0" algn="l">
              <a:lnSpc>
                <a:spcPct val="90000"/>
              </a:lnSpc>
              <a:spcBef>
                <a:spcPts val="1000"/>
              </a:spcBef>
              <a:spcAft>
                <a:spcPts val="0"/>
              </a:spcAft>
              <a:buClr>
                <a:schemeClr val="dk1"/>
              </a:buClr>
              <a:buSzPts val="2800"/>
              <a:buNone/>
            </a:pPr>
            <a:r>
              <a:t/>
            </a:r>
            <a:endParaRPr>
              <a:solidFill>
                <a:srgbClr val="141437"/>
              </a:solidFill>
              <a:latin typeface="Arial"/>
              <a:ea typeface="Arial"/>
              <a:cs typeface="Arial"/>
              <a:sym typeface="Arial"/>
            </a:endParaRPr>
          </a:p>
          <a:p>
            <a:pPr indent="0" lvl="0" marL="0" rtl="0" algn="l">
              <a:lnSpc>
                <a:spcPct val="90000"/>
              </a:lnSpc>
              <a:spcBef>
                <a:spcPts val="1000"/>
              </a:spcBef>
              <a:spcAft>
                <a:spcPts val="0"/>
              </a:spcAft>
              <a:buClr>
                <a:schemeClr val="dk1"/>
              </a:buClr>
              <a:buSzPts val="2800"/>
              <a:buNone/>
            </a:pPr>
            <a:r>
              <a:t/>
            </a:r>
            <a:endParaRPr>
              <a:solidFill>
                <a:srgbClr val="141437"/>
              </a:solidFill>
              <a:latin typeface="Arial"/>
              <a:ea typeface="Arial"/>
              <a:cs typeface="Arial"/>
              <a:sym typeface="Arial"/>
            </a:endParaRPr>
          </a:p>
          <a:p>
            <a:pPr indent="0" lvl="0" marL="0" rtl="0" algn="l">
              <a:lnSpc>
                <a:spcPct val="90000"/>
              </a:lnSpc>
              <a:spcBef>
                <a:spcPts val="1000"/>
              </a:spcBef>
              <a:spcAft>
                <a:spcPts val="0"/>
              </a:spcAft>
              <a:buClr>
                <a:schemeClr val="dk1"/>
              </a:buClr>
              <a:buSzPts val="2800"/>
              <a:buNone/>
            </a:pPr>
            <a:r>
              <a:t/>
            </a:r>
            <a:endParaRPr>
              <a:solidFill>
                <a:srgbClr val="141437"/>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g3943707e714_0_6"/>
          <p:cNvSpPr txBox="1"/>
          <p:nvPr>
            <p:ph type="ctrTitle"/>
          </p:nvPr>
        </p:nvSpPr>
        <p:spPr>
          <a:xfrm>
            <a:off x="1524000" y="1122363"/>
            <a:ext cx="9144000" cy="23877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rPr lang="en-GB"/>
              <a:t>Congratulations</a:t>
            </a:r>
            <a:endParaRPr/>
          </a:p>
        </p:txBody>
      </p:sp>
      <p:sp>
        <p:nvSpPr>
          <p:cNvPr id="96" name="Google Shape;96;g3943707e714_0_6"/>
          <p:cNvSpPr txBox="1"/>
          <p:nvPr>
            <p:ph idx="1" type="subTitle"/>
          </p:nvPr>
        </p:nvSpPr>
        <p:spPr>
          <a:xfrm>
            <a:off x="1524000" y="3602038"/>
            <a:ext cx="9144000" cy="16557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1000"/>
              </a:spcBef>
              <a:spcAft>
                <a:spcPts val="0"/>
              </a:spcAft>
              <a:buClr>
                <a:schemeClr val="dk1"/>
              </a:buClr>
              <a:buSzPts val="2400"/>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1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7 decision making principles	</a:t>
            </a:r>
            <a:endParaRPr/>
          </a:p>
        </p:txBody>
      </p:sp>
      <p:sp>
        <p:nvSpPr>
          <p:cNvPr id="223" name="Google Shape;223;p1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514350" lvl="0" marL="514350" rtl="0" algn="l">
              <a:lnSpc>
                <a:spcPct val="90000"/>
              </a:lnSpc>
              <a:spcBef>
                <a:spcPts val="0"/>
              </a:spcBef>
              <a:spcAft>
                <a:spcPts val="0"/>
              </a:spcAft>
              <a:buClr>
                <a:schemeClr val="dk1"/>
              </a:buClr>
              <a:buSzPts val="2800"/>
              <a:buAutoNum type="arabicPeriod"/>
            </a:pPr>
            <a:r>
              <a:rPr lang="en-GB"/>
              <a:t>Trustees must act within their powers</a:t>
            </a:r>
            <a:endParaRPr/>
          </a:p>
          <a:p>
            <a:pPr indent="-514350" lvl="0" marL="514350" rtl="0" algn="l">
              <a:lnSpc>
                <a:spcPct val="90000"/>
              </a:lnSpc>
              <a:spcBef>
                <a:spcPts val="1000"/>
              </a:spcBef>
              <a:spcAft>
                <a:spcPts val="0"/>
              </a:spcAft>
              <a:buClr>
                <a:schemeClr val="dk1"/>
              </a:buClr>
              <a:buSzPts val="2800"/>
              <a:buAutoNum type="arabicPeriod"/>
            </a:pPr>
            <a:r>
              <a:rPr lang="en-GB"/>
              <a:t>Trustees must act in good faith	</a:t>
            </a:r>
            <a:endParaRPr/>
          </a:p>
          <a:p>
            <a:pPr indent="-514350" lvl="0" marL="514350" rtl="0" algn="l">
              <a:lnSpc>
                <a:spcPct val="90000"/>
              </a:lnSpc>
              <a:spcBef>
                <a:spcPts val="1000"/>
              </a:spcBef>
              <a:spcAft>
                <a:spcPts val="0"/>
              </a:spcAft>
              <a:buClr>
                <a:schemeClr val="dk1"/>
              </a:buClr>
              <a:buSzPts val="2800"/>
              <a:buAutoNum type="arabicPeriod"/>
            </a:pPr>
            <a:r>
              <a:rPr lang="en-GB"/>
              <a:t>Trustees must be sufficiently informed</a:t>
            </a:r>
            <a:endParaRPr/>
          </a:p>
          <a:p>
            <a:pPr indent="-514350" lvl="0" marL="514350" rtl="0" algn="l">
              <a:lnSpc>
                <a:spcPct val="90000"/>
              </a:lnSpc>
              <a:spcBef>
                <a:spcPts val="1000"/>
              </a:spcBef>
              <a:spcAft>
                <a:spcPts val="0"/>
              </a:spcAft>
              <a:buClr>
                <a:schemeClr val="dk1"/>
              </a:buClr>
              <a:buSzPts val="2800"/>
              <a:buAutoNum type="arabicPeriod"/>
            </a:pPr>
            <a:r>
              <a:rPr lang="en-GB"/>
              <a:t>Trustees must take account of all relevant factors</a:t>
            </a:r>
            <a:endParaRPr/>
          </a:p>
          <a:p>
            <a:pPr indent="-514350" lvl="0" marL="514350" rtl="0" algn="l">
              <a:lnSpc>
                <a:spcPct val="90000"/>
              </a:lnSpc>
              <a:spcBef>
                <a:spcPts val="1000"/>
              </a:spcBef>
              <a:spcAft>
                <a:spcPts val="0"/>
              </a:spcAft>
              <a:buClr>
                <a:schemeClr val="dk1"/>
              </a:buClr>
              <a:buSzPts val="2800"/>
              <a:buAutoNum type="arabicPeriod"/>
            </a:pPr>
            <a:r>
              <a:rPr lang="en-GB"/>
              <a:t>Trustees must identify and disregard irrelevant factors</a:t>
            </a:r>
            <a:endParaRPr/>
          </a:p>
          <a:p>
            <a:pPr indent="-514350" lvl="0" marL="514350" rtl="0" algn="l">
              <a:lnSpc>
                <a:spcPct val="90000"/>
              </a:lnSpc>
              <a:spcBef>
                <a:spcPts val="1000"/>
              </a:spcBef>
              <a:spcAft>
                <a:spcPts val="0"/>
              </a:spcAft>
              <a:buClr>
                <a:schemeClr val="dk1"/>
              </a:buClr>
              <a:buSzPts val="2800"/>
              <a:buAutoNum type="arabicPeriod"/>
            </a:pPr>
            <a:r>
              <a:rPr lang="en-GB"/>
              <a:t>Trustees must manage conflict of interest</a:t>
            </a:r>
            <a:endParaRPr/>
          </a:p>
          <a:p>
            <a:pPr indent="-514350" lvl="0" marL="514350" rtl="0" algn="l">
              <a:lnSpc>
                <a:spcPct val="90000"/>
              </a:lnSpc>
              <a:spcBef>
                <a:spcPts val="1000"/>
              </a:spcBef>
              <a:spcAft>
                <a:spcPts val="0"/>
              </a:spcAft>
              <a:buClr>
                <a:schemeClr val="dk1"/>
              </a:buClr>
              <a:buSzPts val="2800"/>
              <a:buAutoNum type="arabicPeriod"/>
            </a:pPr>
            <a:r>
              <a:rPr lang="en-GB"/>
              <a:t>Trustees must ensure their decision is within the range of decisions that a reasonable trustee body could make.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3">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3">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3">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3">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3">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3">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3">
                                            <p:txEl>
                                              <p:pRg end="6" st="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1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br>
              <a:rPr b="1" lang="en-GB" sz="3600">
                <a:latin typeface="Calibri"/>
                <a:ea typeface="Calibri"/>
                <a:cs typeface="Calibri"/>
                <a:sym typeface="Calibri"/>
              </a:rPr>
            </a:br>
            <a:br>
              <a:rPr b="1" lang="en-GB" sz="3300">
                <a:latin typeface="Calibri"/>
                <a:ea typeface="Calibri"/>
                <a:cs typeface="Calibri"/>
                <a:sym typeface="Calibri"/>
              </a:rPr>
            </a:br>
            <a:br>
              <a:rPr b="1" lang="en-GB" sz="3300">
                <a:latin typeface="Calibri"/>
                <a:ea typeface="Calibri"/>
                <a:cs typeface="Calibri"/>
                <a:sym typeface="Calibri"/>
              </a:rPr>
            </a:br>
            <a:br>
              <a:rPr b="1" lang="en-GB" sz="3300">
                <a:latin typeface="Calibri"/>
                <a:ea typeface="Calibri"/>
                <a:cs typeface="Calibri"/>
                <a:sym typeface="Calibri"/>
              </a:rPr>
            </a:br>
            <a:br>
              <a:rPr b="1" lang="en-GB" sz="3300">
                <a:latin typeface="Calibri"/>
                <a:ea typeface="Calibri"/>
                <a:cs typeface="Calibri"/>
                <a:sym typeface="Calibri"/>
              </a:rPr>
            </a:br>
            <a:br>
              <a:rPr b="1" lang="en-GB" sz="3300">
                <a:solidFill>
                  <a:srgbClr val="141437"/>
                </a:solidFill>
                <a:latin typeface="Arial"/>
                <a:ea typeface="Arial"/>
                <a:cs typeface="Arial"/>
                <a:sym typeface="Arial"/>
              </a:rPr>
            </a:br>
            <a:br>
              <a:rPr b="1" lang="en-GB" sz="3300">
                <a:solidFill>
                  <a:srgbClr val="141437"/>
                </a:solidFill>
                <a:latin typeface="Arial"/>
                <a:ea typeface="Arial"/>
                <a:cs typeface="Arial"/>
                <a:sym typeface="Arial"/>
              </a:rPr>
            </a:br>
            <a:br>
              <a:rPr b="1" lang="en-GB" sz="3300">
                <a:solidFill>
                  <a:srgbClr val="141437"/>
                </a:solidFill>
                <a:latin typeface="Arial"/>
                <a:ea typeface="Arial"/>
                <a:cs typeface="Arial"/>
                <a:sym typeface="Arial"/>
              </a:rPr>
            </a:br>
            <a:br>
              <a:rPr b="1" lang="en-GB" sz="3300">
                <a:solidFill>
                  <a:srgbClr val="141437"/>
                </a:solidFill>
                <a:latin typeface="Arial"/>
                <a:ea typeface="Arial"/>
                <a:cs typeface="Arial"/>
                <a:sym typeface="Arial"/>
              </a:rPr>
            </a:br>
            <a:br>
              <a:rPr lang="en-GB">
                <a:solidFill>
                  <a:srgbClr val="141437"/>
                </a:solidFill>
                <a:latin typeface="Arial"/>
                <a:ea typeface="Arial"/>
                <a:cs typeface="Arial"/>
                <a:sym typeface="Arial"/>
              </a:rPr>
            </a:br>
            <a:endParaRPr/>
          </a:p>
        </p:txBody>
      </p:sp>
      <p:sp>
        <p:nvSpPr>
          <p:cNvPr id="230" name="Google Shape;230;p1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141437"/>
              </a:buClr>
              <a:buSzPts val="2800"/>
              <a:buNone/>
            </a:pPr>
            <a:r>
              <a:rPr lang="en-GB">
                <a:solidFill>
                  <a:srgbClr val="141437"/>
                </a:solidFill>
                <a:latin typeface="Arial"/>
                <a:ea typeface="Arial"/>
                <a:cs typeface="Arial"/>
                <a:sym typeface="Arial"/>
              </a:rPr>
              <a:t>	</a:t>
            </a:r>
            <a:endParaRPr/>
          </a:p>
          <a:p>
            <a:pPr indent="0" lvl="0" marL="0" rtl="0" algn="l">
              <a:lnSpc>
                <a:spcPct val="90000"/>
              </a:lnSpc>
              <a:spcBef>
                <a:spcPts val="1000"/>
              </a:spcBef>
              <a:spcAft>
                <a:spcPts val="0"/>
              </a:spcAft>
              <a:buClr>
                <a:schemeClr val="dk1"/>
              </a:buClr>
              <a:buSzPts val="2800"/>
              <a:buNone/>
            </a:pPr>
            <a:r>
              <a:t/>
            </a:r>
            <a:endParaRPr>
              <a:solidFill>
                <a:srgbClr val="141437"/>
              </a:solidFill>
              <a:latin typeface="Arial"/>
              <a:ea typeface="Arial"/>
              <a:cs typeface="Arial"/>
              <a:sym typeface="Arial"/>
            </a:endParaRPr>
          </a:p>
          <a:p>
            <a:pPr indent="0" lvl="0" marL="0" rtl="0" algn="l">
              <a:lnSpc>
                <a:spcPct val="90000"/>
              </a:lnSpc>
              <a:spcBef>
                <a:spcPts val="1000"/>
              </a:spcBef>
              <a:spcAft>
                <a:spcPts val="0"/>
              </a:spcAft>
              <a:buClr>
                <a:schemeClr val="dk1"/>
              </a:buClr>
              <a:buSzPts val="2800"/>
              <a:buNone/>
            </a:pPr>
            <a:r>
              <a:t/>
            </a:r>
            <a:endParaRPr>
              <a:solidFill>
                <a:srgbClr val="141437"/>
              </a:solidFill>
              <a:latin typeface="Arial"/>
              <a:ea typeface="Arial"/>
              <a:cs typeface="Arial"/>
              <a:sym typeface="Arial"/>
            </a:endParaRPr>
          </a:p>
          <a:p>
            <a:pPr indent="0" lvl="0" marL="0" rtl="0" algn="l">
              <a:lnSpc>
                <a:spcPct val="90000"/>
              </a:lnSpc>
              <a:spcBef>
                <a:spcPts val="1000"/>
              </a:spcBef>
              <a:spcAft>
                <a:spcPts val="0"/>
              </a:spcAft>
              <a:buClr>
                <a:schemeClr val="dk1"/>
              </a:buClr>
              <a:buSzPts val="2800"/>
              <a:buNone/>
            </a:pPr>
            <a:r>
              <a:t/>
            </a:r>
            <a:endParaRPr>
              <a:solidFill>
                <a:srgbClr val="141437"/>
              </a:solidFill>
              <a:latin typeface="Arial"/>
              <a:ea typeface="Arial"/>
              <a:cs typeface="Arial"/>
              <a:sym typeface="Arial"/>
            </a:endParaRPr>
          </a:p>
        </p:txBody>
      </p:sp>
      <p:pic>
        <p:nvPicPr>
          <p:cNvPr id="231" name="Google Shape;231;p17"/>
          <p:cNvPicPr preferRelativeResize="0"/>
          <p:nvPr/>
        </p:nvPicPr>
        <p:blipFill rotWithShape="1">
          <a:blip r:embed="rId3">
            <a:alphaModFix/>
          </a:blip>
          <a:srcRect b="0" l="0" r="0" t="0"/>
          <a:stretch/>
        </p:blipFill>
        <p:spPr>
          <a:xfrm>
            <a:off x="838200" y="2053143"/>
            <a:ext cx="9613900" cy="1221226"/>
          </a:xfrm>
          <a:prstGeom prst="rect">
            <a:avLst/>
          </a:prstGeom>
          <a:noFill/>
          <a:ln>
            <a:noFill/>
          </a:ln>
        </p:spPr>
      </p:pic>
      <p:pic>
        <p:nvPicPr>
          <p:cNvPr id="232" name="Google Shape;232;p17"/>
          <p:cNvPicPr preferRelativeResize="0"/>
          <p:nvPr/>
        </p:nvPicPr>
        <p:blipFill rotWithShape="1">
          <a:blip r:embed="rId4">
            <a:alphaModFix/>
          </a:blip>
          <a:srcRect b="0" l="0" r="0" t="0"/>
          <a:stretch/>
        </p:blipFill>
        <p:spPr>
          <a:xfrm>
            <a:off x="207887" y="3676159"/>
            <a:ext cx="2729588" cy="2692400"/>
          </a:xfrm>
          <a:prstGeom prst="rect">
            <a:avLst/>
          </a:prstGeom>
          <a:noFill/>
          <a:ln>
            <a:noFill/>
          </a:ln>
        </p:spPr>
      </p:pic>
      <p:pic>
        <p:nvPicPr>
          <p:cNvPr id="233" name="Google Shape;233;p17"/>
          <p:cNvPicPr preferRelativeResize="0"/>
          <p:nvPr/>
        </p:nvPicPr>
        <p:blipFill rotWithShape="1">
          <a:blip r:embed="rId5">
            <a:alphaModFix/>
          </a:blip>
          <a:srcRect b="0" l="0" r="0" t="0"/>
          <a:stretch/>
        </p:blipFill>
        <p:spPr>
          <a:xfrm>
            <a:off x="3567788" y="3356922"/>
            <a:ext cx="3744584" cy="3421063"/>
          </a:xfrm>
          <a:prstGeom prst="rect">
            <a:avLst/>
          </a:prstGeom>
          <a:noFill/>
          <a:ln>
            <a:noFill/>
          </a:ln>
        </p:spPr>
      </p:pic>
      <p:pic>
        <p:nvPicPr>
          <p:cNvPr id="234" name="Google Shape;234;p17"/>
          <p:cNvPicPr preferRelativeResize="0"/>
          <p:nvPr/>
        </p:nvPicPr>
        <p:blipFill rotWithShape="1">
          <a:blip r:embed="rId6">
            <a:alphaModFix/>
          </a:blip>
          <a:srcRect b="0" l="0" r="0" t="0"/>
          <a:stretch/>
        </p:blipFill>
        <p:spPr>
          <a:xfrm>
            <a:off x="459388" y="137605"/>
            <a:ext cx="2478087" cy="1780601"/>
          </a:xfrm>
          <a:prstGeom prst="rect">
            <a:avLst/>
          </a:prstGeom>
          <a:noFill/>
          <a:ln>
            <a:noFill/>
          </a:ln>
        </p:spPr>
      </p:pic>
      <p:pic>
        <p:nvPicPr>
          <p:cNvPr id="235" name="Google Shape;235;p17"/>
          <p:cNvPicPr preferRelativeResize="0"/>
          <p:nvPr/>
        </p:nvPicPr>
        <p:blipFill rotWithShape="1">
          <a:blip r:embed="rId7">
            <a:alphaModFix/>
          </a:blip>
          <a:srcRect b="0" l="0" r="0" t="0"/>
          <a:stretch/>
        </p:blipFill>
        <p:spPr>
          <a:xfrm>
            <a:off x="7617812" y="3274369"/>
            <a:ext cx="4114800" cy="350901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1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Why do we exist?</a:t>
            </a:r>
            <a:endParaRPr/>
          </a:p>
        </p:txBody>
      </p:sp>
      <p:pic>
        <p:nvPicPr>
          <p:cNvPr descr="Students' Unions - Nina &amp; Co" id="241" name="Google Shape;241;p18"/>
          <p:cNvPicPr preferRelativeResize="0"/>
          <p:nvPr/>
        </p:nvPicPr>
        <p:blipFill rotWithShape="1">
          <a:blip r:embed="rId3">
            <a:alphaModFix/>
          </a:blip>
          <a:srcRect b="0" l="0" r="0" t="0"/>
          <a:stretch/>
        </p:blipFill>
        <p:spPr>
          <a:xfrm>
            <a:off x="2927350" y="2105025"/>
            <a:ext cx="5670550" cy="408885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1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Why do we exist?	</a:t>
            </a:r>
            <a:endParaRPr/>
          </a:p>
        </p:txBody>
      </p:sp>
      <p:sp>
        <p:nvSpPr>
          <p:cNvPr id="248" name="Google Shape;248;p1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4000"/>
              <a:buNone/>
            </a:pPr>
            <a:r>
              <a:t/>
            </a:r>
            <a:endParaRPr sz="4000">
              <a:latin typeface="Arial"/>
              <a:ea typeface="Arial"/>
              <a:cs typeface="Arial"/>
              <a:sym typeface="Arial"/>
            </a:endParaRPr>
          </a:p>
          <a:p>
            <a:pPr indent="0" lvl="0" marL="0" marR="0" rtl="0" algn="l">
              <a:lnSpc>
                <a:spcPct val="90000"/>
              </a:lnSpc>
              <a:spcBef>
                <a:spcPts val="0"/>
              </a:spcBef>
              <a:spcAft>
                <a:spcPts val="0"/>
              </a:spcAft>
              <a:buClr>
                <a:schemeClr val="dk1"/>
              </a:buClr>
              <a:buSzPts val="2800"/>
              <a:buNone/>
            </a:pPr>
            <a:r>
              <a:rPr lang="en-GB"/>
              <a:t>Enshrined in 1994 Education Act: </a:t>
            </a:r>
            <a:endParaRPr/>
          </a:p>
          <a:p>
            <a:pPr indent="0" lvl="0" marL="0" marR="0" rtl="0" algn="l">
              <a:lnSpc>
                <a:spcPct val="90000"/>
              </a:lnSpc>
              <a:spcBef>
                <a:spcPts val="0"/>
              </a:spcBef>
              <a:spcAft>
                <a:spcPts val="0"/>
              </a:spcAft>
              <a:buClr>
                <a:schemeClr val="dk1"/>
              </a:buClr>
              <a:buSzPts val="2800"/>
              <a:buNone/>
            </a:pPr>
            <a:r>
              <a:t/>
            </a:r>
            <a:endParaRPr/>
          </a:p>
          <a:p>
            <a:pPr indent="0" lvl="0" marL="0" marR="0" rtl="0" algn="l">
              <a:lnSpc>
                <a:spcPct val="90000"/>
              </a:lnSpc>
              <a:spcBef>
                <a:spcPts val="0"/>
              </a:spcBef>
              <a:spcAft>
                <a:spcPts val="0"/>
              </a:spcAft>
              <a:buClr>
                <a:srgbClr val="141437"/>
              </a:buClr>
              <a:buSzPts val="1800"/>
              <a:buNone/>
            </a:pPr>
            <a:r>
              <a:rPr i="1" lang="en-GB" sz="1800">
                <a:solidFill>
                  <a:srgbClr val="141437"/>
                </a:solidFill>
                <a:latin typeface="Arial"/>
                <a:ea typeface="Arial"/>
                <a:cs typeface="Arial"/>
                <a:sym typeface="Arial"/>
              </a:rPr>
              <a:t>………promoting the general interests of its members as students.</a:t>
            </a:r>
            <a:endParaRPr/>
          </a:p>
        </p:txBody>
      </p:sp>
      <p:pic>
        <p:nvPicPr>
          <p:cNvPr id="249" name="Google Shape;249;p19"/>
          <p:cNvPicPr preferRelativeResize="0"/>
          <p:nvPr/>
        </p:nvPicPr>
        <p:blipFill rotWithShape="1">
          <a:blip r:embed="rId3">
            <a:alphaModFix/>
          </a:blip>
          <a:srcRect b="0" l="0" r="0" t="0"/>
          <a:stretch/>
        </p:blipFill>
        <p:spPr>
          <a:xfrm>
            <a:off x="5143500" y="3587750"/>
            <a:ext cx="6705600" cy="29051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2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Why do we exist?</a:t>
            </a:r>
            <a:endParaRPr/>
          </a:p>
        </p:txBody>
      </p:sp>
      <p:pic>
        <p:nvPicPr>
          <p:cNvPr id="255" name="Google Shape;255;p20"/>
          <p:cNvPicPr preferRelativeResize="0"/>
          <p:nvPr>
            <p:ph idx="1" type="body"/>
          </p:nvPr>
        </p:nvPicPr>
        <p:blipFill rotWithShape="1">
          <a:blip r:embed="rId3">
            <a:alphaModFix/>
          </a:blip>
          <a:srcRect b="0" l="0" r="0" t="0"/>
          <a:stretch/>
        </p:blipFill>
        <p:spPr>
          <a:xfrm>
            <a:off x="2732814" y="1825625"/>
            <a:ext cx="6726371" cy="4351338"/>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2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Why do we exist?</a:t>
            </a:r>
            <a:endParaRPr/>
          </a:p>
        </p:txBody>
      </p:sp>
      <p:sp>
        <p:nvSpPr>
          <p:cNvPr id="261" name="Google Shape;261;p2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4000"/>
              <a:buNone/>
            </a:pPr>
            <a:r>
              <a:t/>
            </a:r>
            <a:endParaRPr sz="4000">
              <a:latin typeface="Arial"/>
              <a:ea typeface="Arial"/>
              <a:cs typeface="Arial"/>
              <a:sym typeface="Arial"/>
            </a:endParaRPr>
          </a:p>
          <a:p>
            <a:pPr indent="0" lvl="0" marL="0" rtl="0" algn="l">
              <a:lnSpc>
                <a:spcPct val="90000"/>
              </a:lnSpc>
              <a:spcBef>
                <a:spcPts val="1000"/>
              </a:spcBef>
              <a:spcAft>
                <a:spcPts val="0"/>
              </a:spcAft>
              <a:buClr>
                <a:schemeClr val="dk1"/>
              </a:buClr>
              <a:buSzPts val="2800"/>
              <a:buNone/>
            </a:pPr>
            <a:r>
              <a:t/>
            </a:r>
            <a:endParaRPr/>
          </a:p>
        </p:txBody>
      </p:sp>
      <p:pic>
        <p:nvPicPr>
          <p:cNvPr id="262" name="Google Shape;262;p21"/>
          <p:cNvPicPr preferRelativeResize="0"/>
          <p:nvPr/>
        </p:nvPicPr>
        <p:blipFill rotWithShape="1">
          <a:blip r:embed="rId3">
            <a:alphaModFix/>
          </a:blip>
          <a:srcRect b="0" l="0" r="0" t="0"/>
          <a:stretch/>
        </p:blipFill>
        <p:spPr>
          <a:xfrm>
            <a:off x="1109662" y="2667000"/>
            <a:ext cx="9972675" cy="15240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2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Why do we exist?</a:t>
            </a:r>
            <a:endParaRPr/>
          </a:p>
        </p:txBody>
      </p:sp>
      <p:sp>
        <p:nvSpPr>
          <p:cNvPr id="269" name="Google Shape;269;p2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Clr>
                <a:schemeClr val="dk1"/>
              </a:buClr>
              <a:buSzPts val="2800"/>
              <a:buChar char="•"/>
            </a:pPr>
            <a:r>
              <a:rPr lang="en-GB"/>
              <a:t>To give students a voice</a:t>
            </a:r>
            <a:endParaRPr/>
          </a:p>
          <a:p>
            <a:pPr indent="-50800" lvl="0" marL="228600" rtl="0" algn="l">
              <a:lnSpc>
                <a:spcPct val="90000"/>
              </a:lnSpc>
              <a:spcBef>
                <a:spcPts val="1000"/>
              </a:spcBef>
              <a:spcAft>
                <a:spcPts val="0"/>
              </a:spcAft>
              <a:buClr>
                <a:schemeClr val="dk1"/>
              </a:buClr>
              <a:buSzPts val="2800"/>
              <a:buNone/>
            </a:pPr>
            <a:r>
              <a:t/>
            </a:r>
            <a:endParaRPr/>
          </a:p>
          <a:p>
            <a:pPr indent="-228600" lvl="0" marL="228600" rtl="0" algn="l">
              <a:lnSpc>
                <a:spcPct val="90000"/>
              </a:lnSpc>
              <a:spcBef>
                <a:spcPts val="1000"/>
              </a:spcBef>
              <a:spcAft>
                <a:spcPts val="0"/>
              </a:spcAft>
              <a:buClr>
                <a:schemeClr val="dk1"/>
              </a:buClr>
              <a:buSzPts val="2800"/>
              <a:buChar char="•"/>
            </a:pPr>
            <a:r>
              <a:rPr lang="en-GB"/>
              <a:t>To provide activities and broaden horizons</a:t>
            </a:r>
            <a:endParaRPr/>
          </a:p>
          <a:p>
            <a:pPr indent="-50800" lvl="0" marL="228600" rtl="0" algn="l">
              <a:lnSpc>
                <a:spcPct val="90000"/>
              </a:lnSpc>
              <a:spcBef>
                <a:spcPts val="1000"/>
              </a:spcBef>
              <a:spcAft>
                <a:spcPts val="0"/>
              </a:spcAft>
              <a:buClr>
                <a:schemeClr val="dk1"/>
              </a:buClr>
              <a:buSzPts val="2800"/>
              <a:buNone/>
            </a:pPr>
            <a:r>
              <a:t/>
            </a:r>
            <a:endParaRPr/>
          </a:p>
          <a:p>
            <a:pPr indent="-228600" lvl="0" marL="228600" rtl="0" algn="l">
              <a:lnSpc>
                <a:spcPct val="90000"/>
              </a:lnSpc>
              <a:spcBef>
                <a:spcPts val="1000"/>
              </a:spcBef>
              <a:spcAft>
                <a:spcPts val="0"/>
              </a:spcAft>
              <a:buClr>
                <a:schemeClr val="dk1"/>
              </a:buClr>
              <a:buSzPts val="2800"/>
              <a:buChar char="•"/>
            </a:pPr>
            <a:r>
              <a:rPr lang="en-GB"/>
              <a:t>To help access advice needed </a:t>
            </a:r>
            <a:endParaRPr/>
          </a:p>
          <a:p>
            <a:pPr indent="-50800" lvl="0" marL="228600" rtl="0" algn="l">
              <a:lnSpc>
                <a:spcPct val="90000"/>
              </a:lnSpc>
              <a:spcBef>
                <a:spcPts val="1000"/>
              </a:spcBef>
              <a:spcAft>
                <a:spcPts val="0"/>
              </a:spcAft>
              <a:buClr>
                <a:schemeClr val="dk1"/>
              </a:buClr>
              <a:buSzPts val="2800"/>
              <a:buNone/>
            </a:pPr>
            <a:r>
              <a:t/>
            </a:r>
            <a:endParaRPr/>
          </a:p>
          <a:p>
            <a:pPr indent="-228600" lvl="0" marL="228600" rtl="0" algn="l">
              <a:lnSpc>
                <a:spcPct val="90000"/>
              </a:lnSpc>
              <a:spcBef>
                <a:spcPts val="1000"/>
              </a:spcBef>
              <a:spcAft>
                <a:spcPts val="0"/>
              </a:spcAft>
              <a:buClr>
                <a:schemeClr val="dk1"/>
              </a:buClr>
              <a:buSzPts val="2800"/>
              <a:buChar char="•"/>
            </a:pPr>
            <a:r>
              <a:rPr lang="en-GB"/>
              <a:t>To develop new skills and enhance CV</a:t>
            </a:r>
            <a:endParaRPr/>
          </a:p>
          <a:p>
            <a:pPr indent="-50800" lvl="0" marL="228600" rtl="0" algn="l">
              <a:lnSpc>
                <a:spcPct val="90000"/>
              </a:lnSpc>
              <a:spcBef>
                <a:spcPts val="1000"/>
              </a:spcBef>
              <a:spcAft>
                <a:spcPts val="0"/>
              </a:spcAft>
              <a:buClr>
                <a:schemeClr val="dk1"/>
              </a:buClr>
              <a:buSzPts val="2800"/>
              <a:buNone/>
            </a:pPr>
            <a:r>
              <a:t/>
            </a:r>
            <a:endParaRPr/>
          </a:p>
          <a:p>
            <a:pPr indent="-228600" lvl="0" marL="228600" rtl="0" algn="l">
              <a:lnSpc>
                <a:spcPct val="90000"/>
              </a:lnSpc>
              <a:spcBef>
                <a:spcPts val="1000"/>
              </a:spcBef>
              <a:spcAft>
                <a:spcPts val="0"/>
              </a:spcAft>
              <a:buClr>
                <a:schemeClr val="dk1"/>
              </a:buClr>
              <a:buSzPts val="2800"/>
              <a:buChar char="•"/>
            </a:pPr>
            <a:r>
              <a:rPr lang="en-GB"/>
              <a:t>To facilitate meeting new people</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p2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Why we exist?	</a:t>
            </a:r>
            <a:endParaRPr/>
          </a:p>
        </p:txBody>
      </p:sp>
      <p:sp>
        <p:nvSpPr>
          <p:cNvPr id="275" name="Google Shape;275;p23"/>
          <p:cNvSpPr txBox="1"/>
          <p:nvPr>
            <p:ph idx="1" type="body"/>
          </p:nvPr>
        </p:nvSpPr>
        <p:spPr>
          <a:xfrm>
            <a:off x="838200" y="1825625"/>
            <a:ext cx="10515600" cy="1325563"/>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chemeClr val="dk1"/>
              </a:buClr>
              <a:buSzPts val="2800"/>
              <a:buNone/>
            </a:pPr>
            <a:r>
              <a:t/>
            </a:r>
            <a:endParaRPr/>
          </a:p>
          <a:p>
            <a:pPr indent="0" lvl="0" marL="0" rtl="0" algn="l">
              <a:lnSpc>
                <a:spcPct val="90000"/>
              </a:lnSpc>
              <a:spcBef>
                <a:spcPts val="1000"/>
              </a:spcBef>
              <a:spcAft>
                <a:spcPts val="0"/>
              </a:spcAft>
              <a:buClr>
                <a:schemeClr val="dk1"/>
              </a:buClr>
              <a:buSzPts val="2800"/>
              <a:buNone/>
            </a:pPr>
            <a:r>
              <a:rPr lang="en-GB"/>
              <a:t>The University notices we do two things:</a:t>
            </a:r>
            <a:endParaRPr/>
          </a:p>
          <a:p>
            <a:pPr indent="0" lvl="0" marL="0" rtl="0" algn="l">
              <a:lnSpc>
                <a:spcPct val="90000"/>
              </a:lnSpc>
              <a:spcBef>
                <a:spcPts val="1000"/>
              </a:spcBef>
              <a:spcAft>
                <a:spcPts val="0"/>
              </a:spcAft>
              <a:buClr>
                <a:schemeClr val="dk1"/>
              </a:buClr>
              <a:buSzPts val="2800"/>
              <a:buNone/>
            </a:pPr>
            <a:r>
              <a:t/>
            </a:r>
            <a:endParaRPr/>
          </a:p>
          <a:p>
            <a:pPr indent="0" lvl="0" marL="0" rtl="0" algn="l">
              <a:lnSpc>
                <a:spcPct val="90000"/>
              </a:lnSpc>
              <a:spcBef>
                <a:spcPts val="1000"/>
              </a:spcBef>
              <a:spcAft>
                <a:spcPts val="0"/>
              </a:spcAft>
              <a:buClr>
                <a:schemeClr val="dk1"/>
              </a:buClr>
              <a:buSzPts val="2800"/>
              <a:buNone/>
            </a:pPr>
            <a:r>
              <a:t/>
            </a:r>
            <a:endParaRPr/>
          </a:p>
        </p:txBody>
      </p:sp>
      <p:graphicFrame>
        <p:nvGraphicFramePr>
          <p:cNvPr id="276" name="Google Shape;276;p23"/>
          <p:cNvGraphicFramePr/>
          <p:nvPr/>
        </p:nvGraphicFramePr>
        <p:xfrm>
          <a:off x="1334770" y="2960370"/>
          <a:ext cx="3000000" cy="3000000"/>
        </p:xfrm>
        <a:graphic>
          <a:graphicData uri="http://schemas.openxmlformats.org/drawingml/2006/table">
            <a:tbl>
              <a:tblPr bandRow="1" firstRow="1">
                <a:noFill/>
                <a:tableStyleId>{663ADABD-6324-436B-AB36-6FAD3526291B}</a:tableStyleId>
              </a:tblPr>
              <a:tblGrid>
                <a:gridCol w="2709325"/>
                <a:gridCol w="2709325"/>
                <a:gridCol w="2709325"/>
              </a:tblGrid>
              <a:tr h="370850">
                <a:tc>
                  <a:txBody>
                    <a:bodyPr/>
                    <a:lstStyle/>
                    <a:p>
                      <a:pPr indent="0" lvl="0" marL="0" marR="0" rtl="0" algn="l">
                        <a:spcBef>
                          <a:spcPts val="0"/>
                        </a:spcBef>
                        <a:spcAft>
                          <a:spcPts val="0"/>
                        </a:spcAft>
                        <a:buNone/>
                      </a:pPr>
                      <a:r>
                        <a:rPr lang="en-GB" sz="1800" u="none" cap="none" strike="noStrike"/>
                        <a:t>Notices</a:t>
                      </a:r>
                      <a:endParaRPr/>
                    </a:p>
                  </a:txBody>
                  <a:tcPr marT="45725" marB="45725" marR="91450" marL="91450"/>
                </a:tc>
                <a:tc>
                  <a:txBody>
                    <a:bodyPr/>
                    <a:lstStyle/>
                    <a:p>
                      <a:pPr indent="0" lvl="0" marL="0" marR="0" rtl="0" algn="l">
                        <a:spcBef>
                          <a:spcPts val="0"/>
                        </a:spcBef>
                        <a:spcAft>
                          <a:spcPts val="0"/>
                        </a:spcAft>
                        <a:buNone/>
                      </a:pPr>
                      <a:r>
                        <a:rPr lang="en-GB" sz="1800"/>
                        <a:t>Demonstrates</a:t>
                      </a:r>
                      <a:endParaRPr/>
                    </a:p>
                  </a:txBody>
                  <a:tcPr marT="45725" marB="45725" marR="91450" marL="91450"/>
                </a:tc>
                <a:tc>
                  <a:txBody>
                    <a:bodyPr/>
                    <a:lstStyle/>
                    <a:p>
                      <a:pPr indent="0" lvl="0" marL="0" marR="0" rtl="0" algn="l">
                        <a:spcBef>
                          <a:spcPts val="0"/>
                        </a:spcBef>
                        <a:spcAft>
                          <a:spcPts val="0"/>
                        </a:spcAft>
                        <a:buNone/>
                      </a:pPr>
                      <a:r>
                        <a:rPr lang="en-GB" sz="1800"/>
                        <a:t>Impact</a:t>
                      </a:r>
                      <a:endParaRPr/>
                    </a:p>
                  </a:txBody>
                  <a:tcPr marT="45725" marB="45725" marR="91450" marL="91450"/>
                </a:tc>
              </a:tr>
              <a:tr h="370850">
                <a:tc>
                  <a:txBody>
                    <a:bodyPr/>
                    <a:lstStyle/>
                    <a:p>
                      <a:pPr indent="0" lvl="0" marL="0" marR="0" rtl="0" algn="l">
                        <a:spcBef>
                          <a:spcPts val="0"/>
                        </a:spcBef>
                        <a:spcAft>
                          <a:spcPts val="0"/>
                        </a:spcAft>
                        <a:buNone/>
                      </a:pPr>
                      <a:r>
                        <a:rPr lang="en-GB" sz="1800"/>
                        <a:t>Societies</a:t>
                      </a:r>
                      <a:endParaRPr/>
                    </a:p>
                  </a:txBody>
                  <a:tcPr marT="45725" marB="45725" marR="91450" marL="91450"/>
                </a:tc>
                <a:tc>
                  <a:txBody>
                    <a:bodyPr/>
                    <a:lstStyle/>
                    <a:p>
                      <a:pPr indent="0" lvl="0" marL="0" marR="0" rtl="0" algn="l">
                        <a:spcBef>
                          <a:spcPts val="0"/>
                        </a:spcBef>
                        <a:spcAft>
                          <a:spcPts val="0"/>
                        </a:spcAft>
                        <a:buNone/>
                      </a:pPr>
                      <a:r>
                        <a:rPr lang="en-GB" sz="1800"/>
                        <a:t>Impact on recruitment, retention, completion and employability</a:t>
                      </a:r>
                      <a:endParaRPr/>
                    </a:p>
                  </a:txBody>
                  <a:tcPr marT="45725" marB="45725" marR="91450" marL="91450"/>
                </a:tc>
                <a:tc>
                  <a:txBody>
                    <a:bodyPr/>
                    <a:lstStyle/>
                    <a:p>
                      <a:pPr indent="0" lvl="0" marL="0" marR="0" rtl="0" algn="l">
                        <a:spcBef>
                          <a:spcPts val="0"/>
                        </a:spcBef>
                        <a:spcAft>
                          <a:spcPts val="0"/>
                        </a:spcAft>
                        <a:buNone/>
                      </a:pPr>
                      <a:r>
                        <a:rPr lang="en-GB" sz="1800"/>
                        <a:t>Impact report and imagery</a:t>
                      </a:r>
                      <a:endParaRPr/>
                    </a:p>
                  </a:txBody>
                  <a:tcPr marT="45725" marB="45725" marR="91450" marL="91450"/>
                </a:tc>
              </a:tr>
              <a:tr h="370850">
                <a:tc>
                  <a:txBody>
                    <a:bodyPr/>
                    <a:lstStyle/>
                    <a:p>
                      <a:pPr indent="0" lvl="0" marL="0" marR="0" rtl="0" algn="l">
                        <a:spcBef>
                          <a:spcPts val="0"/>
                        </a:spcBef>
                        <a:spcAft>
                          <a:spcPts val="0"/>
                        </a:spcAft>
                        <a:buNone/>
                      </a:pPr>
                      <a:r>
                        <a:rPr lang="en-GB" sz="1800"/>
                        <a:t>Student representatives</a:t>
                      </a:r>
                      <a:endParaRPr/>
                    </a:p>
                  </a:txBody>
                  <a:tcPr marT="45725" marB="45725" marR="91450" marL="91450"/>
                </a:tc>
                <a:tc>
                  <a:txBody>
                    <a:bodyPr/>
                    <a:lstStyle/>
                    <a:p>
                      <a:pPr indent="0" lvl="0" marL="0" marR="0" rtl="0" algn="l">
                        <a:spcBef>
                          <a:spcPts val="0"/>
                        </a:spcBef>
                        <a:spcAft>
                          <a:spcPts val="0"/>
                        </a:spcAft>
                        <a:buNone/>
                      </a:pPr>
                      <a:r>
                        <a:rPr lang="en-GB" sz="1800"/>
                        <a:t>The positive impact on university decision making and external scrutiny</a:t>
                      </a:r>
                      <a:endParaRPr/>
                    </a:p>
                  </a:txBody>
                  <a:tcPr marT="45725" marB="45725" marR="91450" marL="91450"/>
                </a:tc>
                <a:tc>
                  <a:txBody>
                    <a:bodyPr/>
                    <a:lstStyle/>
                    <a:p>
                      <a:pPr indent="0" lvl="0" marL="0" marR="0" rtl="0" algn="l">
                        <a:spcBef>
                          <a:spcPts val="0"/>
                        </a:spcBef>
                        <a:spcAft>
                          <a:spcPts val="0"/>
                        </a:spcAft>
                        <a:buNone/>
                      </a:pPr>
                      <a:r>
                        <a:rPr lang="en-GB" sz="1800"/>
                        <a:t>Sharing/shaping concerns</a:t>
                      </a:r>
                      <a:endParaRPr/>
                    </a:p>
                    <a:p>
                      <a:pPr indent="0" lvl="0" marL="0" marR="0" rtl="0" algn="l">
                        <a:spcBef>
                          <a:spcPts val="0"/>
                        </a:spcBef>
                        <a:spcAft>
                          <a:spcPts val="0"/>
                        </a:spcAft>
                        <a:buNone/>
                      </a:pPr>
                      <a:r>
                        <a:rPr lang="en-GB" sz="1800"/>
                        <a:t>Support SMT change agenda</a:t>
                      </a:r>
                      <a:endParaRPr/>
                    </a:p>
                    <a:p>
                      <a:pPr indent="0" lvl="0" marL="0" marR="0" rtl="0" algn="l">
                        <a:spcBef>
                          <a:spcPts val="0"/>
                        </a:spcBef>
                        <a:spcAft>
                          <a:spcPts val="0"/>
                        </a:spcAft>
                        <a:buNone/>
                      </a:pPr>
                      <a:r>
                        <a:t/>
                      </a:r>
                      <a:endParaRPr sz="1800"/>
                    </a:p>
                  </a:txBody>
                  <a:tcPr marT="45725" marB="45725" marR="91450" marL="91450"/>
                </a:tc>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TUSU</a:t>
            </a:r>
            <a:endParaRPr/>
          </a:p>
        </p:txBody>
      </p:sp>
      <p:sp>
        <p:nvSpPr>
          <p:cNvPr id="283" name="Google Shape;283;p2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fontScale="92500" lnSpcReduction="20000"/>
          </a:bodyPr>
          <a:lstStyle/>
          <a:p>
            <a:pPr indent="-64135" lvl="0" marL="228600" rtl="0" algn="l">
              <a:lnSpc>
                <a:spcPct val="90000"/>
              </a:lnSpc>
              <a:spcBef>
                <a:spcPts val="0"/>
              </a:spcBef>
              <a:spcAft>
                <a:spcPts val="0"/>
              </a:spcAft>
              <a:buClr>
                <a:schemeClr val="dk1"/>
              </a:buClr>
              <a:buSzPct val="100000"/>
              <a:buNone/>
            </a:pPr>
            <a:r>
              <a:t/>
            </a:r>
            <a:endParaRPr/>
          </a:p>
          <a:p>
            <a:pPr indent="-228600" lvl="0" marL="228600" rtl="0" algn="l">
              <a:lnSpc>
                <a:spcPct val="90000"/>
              </a:lnSpc>
              <a:spcBef>
                <a:spcPts val="1000"/>
              </a:spcBef>
              <a:spcAft>
                <a:spcPts val="0"/>
              </a:spcAft>
              <a:buClr>
                <a:schemeClr val="dk1"/>
              </a:buClr>
              <a:buSzPct val="100000"/>
              <a:buChar char="•"/>
            </a:pPr>
            <a:r>
              <a:rPr lang="en-GB"/>
              <a:t>We need to be so good that they can’t ignore us</a:t>
            </a:r>
            <a:endParaRPr/>
          </a:p>
          <a:p>
            <a:pPr indent="-64135" lvl="0" marL="228600" rtl="0" algn="l">
              <a:lnSpc>
                <a:spcPct val="90000"/>
              </a:lnSpc>
              <a:spcBef>
                <a:spcPts val="1000"/>
              </a:spcBef>
              <a:spcAft>
                <a:spcPts val="0"/>
              </a:spcAft>
              <a:buClr>
                <a:schemeClr val="dk1"/>
              </a:buClr>
              <a:buSzPct val="100000"/>
              <a:buNone/>
            </a:pPr>
            <a:r>
              <a:t/>
            </a:r>
            <a:endParaRPr/>
          </a:p>
          <a:p>
            <a:pPr indent="-228600" lvl="0" marL="228600" rtl="0" algn="l">
              <a:lnSpc>
                <a:spcPct val="90000"/>
              </a:lnSpc>
              <a:spcBef>
                <a:spcPts val="1000"/>
              </a:spcBef>
              <a:spcAft>
                <a:spcPts val="0"/>
              </a:spcAft>
              <a:buClr>
                <a:schemeClr val="dk1"/>
              </a:buClr>
              <a:buSzPct val="100000"/>
              <a:buChar char="•"/>
            </a:pPr>
            <a:r>
              <a:rPr lang="en-GB"/>
              <a:t>We need to use data to our advantage</a:t>
            </a:r>
            <a:endParaRPr/>
          </a:p>
          <a:p>
            <a:pPr indent="-64135" lvl="0" marL="228600" rtl="0" algn="l">
              <a:lnSpc>
                <a:spcPct val="90000"/>
              </a:lnSpc>
              <a:spcBef>
                <a:spcPts val="1000"/>
              </a:spcBef>
              <a:spcAft>
                <a:spcPts val="0"/>
              </a:spcAft>
              <a:buClr>
                <a:schemeClr val="dk1"/>
              </a:buClr>
              <a:buSzPct val="100000"/>
              <a:buNone/>
            </a:pPr>
            <a:r>
              <a:t/>
            </a:r>
            <a:endParaRPr/>
          </a:p>
          <a:p>
            <a:pPr indent="-228600" lvl="0" marL="228600" rtl="0" algn="l">
              <a:lnSpc>
                <a:spcPct val="90000"/>
              </a:lnSpc>
              <a:spcBef>
                <a:spcPts val="1000"/>
              </a:spcBef>
              <a:spcAft>
                <a:spcPts val="0"/>
              </a:spcAft>
              <a:buClr>
                <a:schemeClr val="dk1"/>
              </a:buClr>
              <a:buSzPct val="100000"/>
              <a:buChar char="•"/>
            </a:pPr>
            <a:r>
              <a:rPr lang="en-GB"/>
              <a:t>We need to become an internal influencer</a:t>
            </a:r>
            <a:endParaRPr/>
          </a:p>
          <a:p>
            <a:pPr indent="-64135" lvl="0" marL="228600" rtl="0" algn="l">
              <a:lnSpc>
                <a:spcPct val="90000"/>
              </a:lnSpc>
              <a:spcBef>
                <a:spcPts val="1000"/>
              </a:spcBef>
              <a:spcAft>
                <a:spcPts val="0"/>
              </a:spcAft>
              <a:buClr>
                <a:schemeClr val="dk1"/>
              </a:buClr>
              <a:buSzPct val="100000"/>
              <a:buNone/>
            </a:pPr>
            <a:r>
              <a:t/>
            </a:r>
            <a:endParaRPr/>
          </a:p>
          <a:p>
            <a:pPr indent="-228600" lvl="0" marL="228600" rtl="0" algn="l">
              <a:lnSpc>
                <a:spcPct val="90000"/>
              </a:lnSpc>
              <a:spcBef>
                <a:spcPts val="1000"/>
              </a:spcBef>
              <a:spcAft>
                <a:spcPts val="0"/>
              </a:spcAft>
              <a:buClr>
                <a:schemeClr val="dk1"/>
              </a:buClr>
              <a:buSzPct val="100000"/>
              <a:buChar char="•"/>
            </a:pPr>
            <a:r>
              <a:rPr lang="en-GB"/>
              <a:t>We need to build culture</a:t>
            </a:r>
            <a:endParaRPr/>
          </a:p>
          <a:p>
            <a:pPr indent="-64135" lvl="0" marL="228600" rtl="0" algn="l">
              <a:lnSpc>
                <a:spcPct val="90000"/>
              </a:lnSpc>
              <a:spcBef>
                <a:spcPts val="1000"/>
              </a:spcBef>
              <a:spcAft>
                <a:spcPts val="0"/>
              </a:spcAft>
              <a:buClr>
                <a:schemeClr val="dk1"/>
              </a:buClr>
              <a:buSzPct val="100000"/>
              <a:buNone/>
            </a:pPr>
            <a:r>
              <a:t/>
            </a:r>
            <a:endParaRPr/>
          </a:p>
          <a:p>
            <a:pPr indent="-228600" lvl="0" marL="228600" rtl="0" algn="l">
              <a:lnSpc>
                <a:spcPct val="90000"/>
              </a:lnSpc>
              <a:spcBef>
                <a:spcPts val="1000"/>
              </a:spcBef>
              <a:spcAft>
                <a:spcPts val="0"/>
              </a:spcAft>
              <a:buClr>
                <a:schemeClr val="dk1"/>
              </a:buClr>
              <a:buSzPct val="100000"/>
              <a:buChar char="•"/>
            </a:pPr>
            <a:r>
              <a:rPr lang="en-GB"/>
              <a:t>We need to be their go to expert</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2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TUSU</a:t>
            </a:r>
            <a:endParaRPr/>
          </a:p>
        </p:txBody>
      </p:sp>
      <p:sp>
        <p:nvSpPr>
          <p:cNvPr id="290" name="Google Shape;290;p2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GB"/>
              <a:t>SU activities, </a:t>
            </a:r>
            <a:endParaRPr/>
          </a:p>
          <a:p>
            <a:pPr indent="-228600" lvl="0" marL="228600" rtl="0" algn="l">
              <a:lnSpc>
                <a:spcPct val="90000"/>
              </a:lnSpc>
              <a:spcBef>
                <a:spcPts val="1000"/>
              </a:spcBef>
              <a:spcAft>
                <a:spcPts val="0"/>
              </a:spcAft>
              <a:buClr>
                <a:schemeClr val="dk1"/>
              </a:buClr>
              <a:buSzPts val="2800"/>
              <a:buChar char="•"/>
            </a:pPr>
            <a:r>
              <a:rPr lang="en-GB"/>
              <a:t>Licensed Trade, </a:t>
            </a:r>
            <a:endParaRPr/>
          </a:p>
          <a:p>
            <a:pPr indent="-228600" lvl="0" marL="228600" rtl="0" algn="l">
              <a:lnSpc>
                <a:spcPct val="90000"/>
              </a:lnSpc>
              <a:spcBef>
                <a:spcPts val="1000"/>
              </a:spcBef>
              <a:spcAft>
                <a:spcPts val="0"/>
              </a:spcAft>
              <a:buClr>
                <a:schemeClr val="dk1"/>
              </a:buClr>
              <a:buSzPts val="2800"/>
              <a:buChar char="•"/>
            </a:pPr>
            <a:r>
              <a:rPr lang="en-GB"/>
              <a:t>SU Shop, </a:t>
            </a:r>
            <a:endParaRPr/>
          </a:p>
          <a:p>
            <a:pPr indent="-228600" lvl="0" marL="228600" rtl="0" algn="l">
              <a:lnSpc>
                <a:spcPct val="90000"/>
              </a:lnSpc>
              <a:spcBef>
                <a:spcPts val="1000"/>
              </a:spcBef>
              <a:spcAft>
                <a:spcPts val="0"/>
              </a:spcAft>
              <a:buClr>
                <a:schemeClr val="dk1"/>
              </a:buClr>
              <a:buSzPts val="2800"/>
              <a:buChar char="•"/>
            </a:pPr>
            <a:r>
              <a:rPr lang="en-GB"/>
              <a:t>Finance, HR &amp; Marketing, </a:t>
            </a:r>
            <a:endParaRPr/>
          </a:p>
          <a:p>
            <a:pPr indent="-228600" lvl="0" marL="228600" rtl="0" algn="l">
              <a:lnSpc>
                <a:spcPct val="90000"/>
              </a:lnSpc>
              <a:spcBef>
                <a:spcPts val="1000"/>
              </a:spcBef>
              <a:spcAft>
                <a:spcPts val="0"/>
              </a:spcAft>
              <a:buClr>
                <a:schemeClr val="dk1"/>
              </a:buClr>
              <a:buSzPts val="2800"/>
              <a:buChar char="•"/>
            </a:pPr>
            <a:r>
              <a:rPr lang="en-GB"/>
              <a:t>Facilities &amp; Events</a:t>
            </a:r>
            <a:endParaRPr/>
          </a:p>
          <a:p>
            <a:pPr indent="-228600" lvl="0" marL="228600" rtl="0" algn="l">
              <a:lnSpc>
                <a:spcPct val="90000"/>
              </a:lnSpc>
              <a:spcBef>
                <a:spcPts val="1000"/>
              </a:spcBef>
              <a:spcAft>
                <a:spcPts val="0"/>
              </a:spcAft>
              <a:buClr>
                <a:schemeClr val="dk1"/>
              </a:buClr>
              <a:buSzPts val="2800"/>
              <a:buChar char="•"/>
            </a:pPr>
            <a:r>
              <a:rPr lang="en-GB"/>
              <a:t>SU Student Support </a:t>
            </a:r>
            <a:endParaRPr/>
          </a:p>
          <a:p>
            <a:pPr indent="-228600" lvl="0" marL="228600" rtl="0" algn="l">
              <a:lnSpc>
                <a:spcPct val="90000"/>
              </a:lnSpc>
              <a:spcBef>
                <a:spcPts val="1000"/>
              </a:spcBef>
              <a:spcAft>
                <a:spcPts val="0"/>
              </a:spcAft>
              <a:buClr>
                <a:schemeClr val="dk1"/>
              </a:buClr>
              <a:buSzPts val="2800"/>
              <a:buChar char="•"/>
            </a:pPr>
            <a:r>
              <a:rPr lang="en-GB"/>
              <a:t>all overseen by BoT, Officer and SMT</a:t>
            </a:r>
            <a:endParaRPr/>
          </a:p>
          <a:p>
            <a:pPr indent="-50800" lvl="0" marL="228600" rtl="0" algn="l">
              <a:lnSpc>
                <a:spcPct val="90000"/>
              </a:lnSpc>
              <a:spcBef>
                <a:spcPts val="1000"/>
              </a:spcBef>
              <a:spcAft>
                <a:spcPts val="0"/>
              </a:spcAft>
              <a:buClr>
                <a:schemeClr val="dk1"/>
              </a:buClr>
              <a:buSzPts val="2800"/>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0">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0">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0">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0">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0">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0">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0">
                                            <p:txEl>
                                              <p:pRg end="7" st="7"/>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g3943707e714_0_12"/>
          <p:cNvSpPr txBox="1"/>
          <p:nvPr>
            <p:ph type="ctrTitle"/>
          </p:nvPr>
        </p:nvSpPr>
        <p:spPr>
          <a:xfrm>
            <a:off x="1524000" y="2485938"/>
            <a:ext cx="9144000" cy="23877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dk1"/>
              </a:buClr>
              <a:buSzPts val="5400"/>
              <a:buFont typeface="Calibri"/>
              <a:buNone/>
            </a:pPr>
            <a:r>
              <a:rPr lang="en-GB" sz="3020"/>
              <a:t>Introduction &amp; Being a Trustee- Kirsty Morrison, CEO</a:t>
            </a:r>
            <a:endParaRPr sz="3020"/>
          </a:p>
          <a:p>
            <a:pPr indent="0" lvl="0" marL="0" rtl="0" algn="ctr">
              <a:lnSpc>
                <a:spcPct val="90000"/>
              </a:lnSpc>
              <a:spcBef>
                <a:spcPts val="0"/>
              </a:spcBef>
              <a:spcAft>
                <a:spcPts val="0"/>
              </a:spcAft>
              <a:buClr>
                <a:schemeClr val="dk1"/>
              </a:buClr>
              <a:buSzPts val="5400"/>
              <a:buFont typeface="Calibri"/>
              <a:buNone/>
            </a:pPr>
            <a:r>
              <a:rPr lang="en-GB" sz="3020"/>
              <a:t>The roles, rules and regulations - Dows</a:t>
            </a:r>
            <a:endParaRPr sz="3020"/>
          </a:p>
          <a:p>
            <a:pPr indent="0" lvl="0" marL="0" rtl="0" algn="ctr">
              <a:lnSpc>
                <a:spcPct val="90000"/>
              </a:lnSpc>
              <a:spcBef>
                <a:spcPts val="0"/>
              </a:spcBef>
              <a:spcAft>
                <a:spcPts val="0"/>
              </a:spcAft>
              <a:buClr>
                <a:schemeClr val="dk1"/>
              </a:buClr>
              <a:buSzPts val="5400"/>
              <a:buFont typeface="Calibri"/>
              <a:buNone/>
            </a:pPr>
            <a:r>
              <a:rPr lang="en-GB" sz="3020"/>
              <a:t>Support from Staff - Ellie and Maisie</a:t>
            </a:r>
            <a:endParaRPr sz="3020"/>
          </a:p>
          <a:p>
            <a:pPr indent="0" lvl="0" marL="0" rtl="0" algn="ctr">
              <a:lnSpc>
                <a:spcPct val="90000"/>
              </a:lnSpc>
              <a:spcBef>
                <a:spcPts val="0"/>
              </a:spcBef>
              <a:spcAft>
                <a:spcPts val="0"/>
              </a:spcAft>
              <a:buClr>
                <a:schemeClr val="dk1"/>
              </a:buClr>
              <a:buSzPts val="5400"/>
              <a:buFont typeface="Calibri"/>
              <a:buNone/>
            </a:pPr>
            <a:r>
              <a:rPr lang="en-GB" sz="3020"/>
              <a:t>How to campaign - Dows</a:t>
            </a:r>
            <a:endParaRPr sz="3020"/>
          </a:p>
          <a:p>
            <a:pPr indent="0" lvl="0" marL="0" rtl="0" algn="ctr">
              <a:lnSpc>
                <a:spcPct val="90000"/>
              </a:lnSpc>
              <a:spcBef>
                <a:spcPts val="0"/>
              </a:spcBef>
              <a:spcAft>
                <a:spcPts val="0"/>
              </a:spcAft>
              <a:buClr>
                <a:schemeClr val="dk1"/>
              </a:buClr>
              <a:buSzPts val="5400"/>
              <a:buFont typeface="Calibri"/>
              <a:buNone/>
            </a:pPr>
            <a:r>
              <a:rPr lang="en-GB" sz="3020"/>
              <a:t>Photos</a:t>
            </a:r>
            <a:endParaRPr sz="3020"/>
          </a:p>
          <a:p>
            <a:pPr indent="0" lvl="0" marL="0" rtl="0" algn="ctr">
              <a:lnSpc>
                <a:spcPct val="90000"/>
              </a:lnSpc>
              <a:spcBef>
                <a:spcPts val="0"/>
              </a:spcBef>
              <a:spcAft>
                <a:spcPts val="0"/>
              </a:spcAft>
              <a:buClr>
                <a:schemeClr val="dk1"/>
              </a:buClr>
              <a:buSzPts val="5400"/>
              <a:buFont typeface="Calibri"/>
              <a:buNone/>
            </a:pPr>
            <a:r>
              <a:rPr lang="en-GB" sz="3020"/>
              <a:t>30 Sec Video</a:t>
            </a:r>
            <a:endParaRPr sz="302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g3943707e714_0_54"/>
          <p:cNvSpPr txBox="1"/>
          <p:nvPr>
            <p:ph type="ctrTitle"/>
          </p:nvPr>
        </p:nvSpPr>
        <p:spPr>
          <a:xfrm>
            <a:off x="1524000" y="1122363"/>
            <a:ext cx="9144000" cy="23877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rPr lang="en-GB"/>
              <a:t>Role, Rules and Regs</a:t>
            </a:r>
            <a:endParaRPr/>
          </a:p>
        </p:txBody>
      </p:sp>
      <p:sp>
        <p:nvSpPr>
          <p:cNvPr id="297" name="Google Shape;297;g3943707e714_0_54"/>
          <p:cNvSpPr txBox="1"/>
          <p:nvPr>
            <p:ph idx="1" type="subTitle"/>
          </p:nvPr>
        </p:nvSpPr>
        <p:spPr>
          <a:xfrm>
            <a:off x="1524000" y="3602038"/>
            <a:ext cx="9144000" cy="16557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1000"/>
              </a:spcBef>
              <a:spcAft>
                <a:spcPts val="0"/>
              </a:spcAft>
              <a:buClr>
                <a:schemeClr val="dk1"/>
              </a:buClr>
              <a:buSzPts val="2400"/>
              <a:buNone/>
            </a:pPr>
            <a:r>
              <a:rPr lang="en-GB"/>
              <a:t>Dows</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g3943707e714_0_42"/>
          <p:cNvSpPr txBox="1"/>
          <p:nvPr>
            <p:ph type="ctrTitle"/>
          </p:nvPr>
        </p:nvSpPr>
        <p:spPr>
          <a:xfrm>
            <a:off x="907350" y="3207850"/>
            <a:ext cx="10377300" cy="2387700"/>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lang="en-GB"/>
              <a:t>Two Roles Available</a:t>
            </a:r>
            <a:endParaRPr/>
          </a:p>
          <a:p>
            <a:pPr indent="0" lvl="0" marL="0" rtl="0" algn="ctr">
              <a:lnSpc>
                <a:spcPct val="90000"/>
              </a:lnSpc>
              <a:spcBef>
                <a:spcPts val="0"/>
              </a:spcBef>
              <a:spcAft>
                <a:spcPts val="0"/>
              </a:spcAft>
              <a:buClr>
                <a:schemeClr val="dk1"/>
              </a:buClr>
              <a:buSzPct val="100000"/>
              <a:buFont typeface="Calibri"/>
              <a:buNone/>
            </a:pPr>
            <a:r>
              <a:t/>
            </a:r>
            <a:endParaRPr/>
          </a:p>
          <a:p>
            <a:pPr indent="0" lvl="0" marL="0" rtl="0" algn="ctr">
              <a:lnSpc>
                <a:spcPct val="90000"/>
              </a:lnSpc>
              <a:spcBef>
                <a:spcPts val="0"/>
              </a:spcBef>
              <a:spcAft>
                <a:spcPts val="0"/>
              </a:spcAft>
              <a:buClr>
                <a:schemeClr val="dk1"/>
              </a:buClr>
              <a:buSzPct val="100000"/>
              <a:buFont typeface="Calibri"/>
              <a:buNone/>
            </a:pPr>
            <a:r>
              <a:rPr lang="en-GB"/>
              <a:t>President (Home Students)</a:t>
            </a:r>
            <a:endParaRPr/>
          </a:p>
          <a:p>
            <a:pPr indent="0" lvl="0" marL="0" rtl="0" algn="ctr">
              <a:lnSpc>
                <a:spcPct val="90000"/>
              </a:lnSpc>
              <a:spcBef>
                <a:spcPts val="0"/>
              </a:spcBef>
              <a:spcAft>
                <a:spcPts val="0"/>
              </a:spcAft>
              <a:buClr>
                <a:schemeClr val="dk1"/>
              </a:buClr>
              <a:buSzPct val="100000"/>
              <a:buFont typeface="Calibri"/>
              <a:buNone/>
            </a:pPr>
            <a:r>
              <a:rPr lang="en-GB"/>
              <a:t>President (</a:t>
            </a:r>
            <a:r>
              <a:rPr lang="en-GB"/>
              <a:t>International</a:t>
            </a:r>
            <a:r>
              <a:rPr lang="en-GB"/>
              <a:t> Students)</a:t>
            </a:r>
            <a:endParaRPr/>
          </a:p>
          <a:p>
            <a:pPr indent="0" lvl="0" marL="0" rtl="0" algn="ctr">
              <a:lnSpc>
                <a:spcPct val="90000"/>
              </a:lnSpc>
              <a:spcBef>
                <a:spcPts val="0"/>
              </a:spcBef>
              <a:spcAft>
                <a:spcPts val="0"/>
              </a:spcAft>
              <a:buClr>
                <a:schemeClr val="dk1"/>
              </a:buClr>
              <a:buSzPct val="100000"/>
              <a:buFont typeface="Calibri"/>
              <a:buNone/>
            </a:pPr>
            <a:r>
              <a:t/>
            </a:r>
            <a:endParaRPr/>
          </a:p>
          <a:p>
            <a:pPr indent="0" lvl="0" marL="0" rtl="0" algn="ctr">
              <a:lnSpc>
                <a:spcPct val="90000"/>
              </a:lnSpc>
              <a:spcBef>
                <a:spcPts val="0"/>
              </a:spcBef>
              <a:spcAft>
                <a:spcPts val="0"/>
              </a:spcAft>
              <a:buClr>
                <a:schemeClr val="dk1"/>
              </a:buClr>
              <a:buSzPct val="100000"/>
              <a:buFont typeface="Calibri"/>
              <a:buNone/>
            </a:pPr>
            <a:r>
              <a:rPr lang="en-GB"/>
              <a:t>5 Part-Time Officers</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g3943707e714_0_48"/>
          <p:cNvSpPr txBox="1"/>
          <p:nvPr>
            <p:ph type="ctrTitle"/>
          </p:nvPr>
        </p:nvSpPr>
        <p:spPr>
          <a:xfrm>
            <a:off x="1524000" y="1794138"/>
            <a:ext cx="9144000" cy="23877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rPr lang="en-GB"/>
              <a:t>ALL Students will vote in </a:t>
            </a:r>
            <a:r>
              <a:rPr lang="en-GB"/>
              <a:t>President</a:t>
            </a:r>
            <a:r>
              <a:rPr lang="en-GB"/>
              <a:t> roles</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g3943707e714_0_60"/>
          <p:cNvSpPr txBox="1"/>
          <p:nvPr>
            <p:ph type="ctrTitle"/>
          </p:nvPr>
        </p:nvSpPr>
        <p:spPr>
          <a:xfrm>
            <a:off x="1524000" y="2359718"/>
            <a:ext cx="9144000" cy="9699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rPr lang="en-GB"/>
              <a:t>The Role is Full-Time</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g3943707e714_0_65"/>
          <p:cNvSpPr txBox="1"/>
          <p:nvPr>
            <p:ph type="ctrTitle"/>
          </p:nvPr>
        </p:nvSpPr>
        <p:spPr>
          <a:xfrm>
            <a:off x="1393625" y="3893743"/>
            <a:ext cx="9144000" cy="969900"/>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lang="en-GB"/>
              <a:t>You will be given training and support to represent and campaign for students here at Teesside</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g3943707e714_0_70"/>
          <p:cNvSpPr txBox="1"/>
          <p:nvPr>
            <p:ph type="ctrTitle"/>
          </p:nvPr>
        </p:nvSpPr>
        <p:spPr>
          <a:xfrm>
            <a:off x="1524000" y="2750743"/>
            <a:ext cx="9144000" cy="969900"/>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lang="en-GB"/>
              <a:t>The Returning Officer </a:t>
            </a:r>
            <a:endParaRPr/>
          </a:p>
          <a:p>
            <a:pPr indent="0" lvl="0" marL="0" rtl="0" algn="ctr">
              <a:lnSpc>
                <a:spcPct val="90000"/>
              </a:lnSpc>
              <a:spcBef>
                <a:spcPts val="0"/>
              </a:spcBef>
              <a:spcAft>
                <a:spcPts val="0"/>
              </a:spcAft>
              <a:buClr>
                <a:schemeClr val="dk1"/>
              </a:buClr>
              <a:buSzPct val="100000"/>
              <a:buFont typeface="Calibri"/>
              <a:buNone/>
            </a:pPr>
            <a:r>
              <a:rPr lang="en-GB"/>
              <a:t>is Peter Robertson (NUS)</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g3943707e714_0_75"/>
          <p:cNvSpPr txBox="1"/>
          <p:nvPr>
            <p:ph type="ctrTitle"/>
          </p:nvPr>
        </p:nvSpPr>
        <p:spPr>
          <a:xfrm>
            <a:off x="1524000" y="2750743"/>
            <a:ext cx="9144000" cy="969900"/>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lang="en-GB"/>
              <a:t>The Deputy Returning Officers:</a:t>
            </a:r>
            <a:endParaRPr/>
          </a:p>
          <a:p>
            <a:pPr indent="0" lvl="0" marL="0" rtl="0" algn="ctr">
              <a:lnSpc>
                <a:spcPct val="90000"/>
              </a:lnSpc>
              <a:spcBef>
                <a:spcPts val="0"/>
              </a:spcBef>
              <a:spcAft>
                <a:spcPts val="0"/>
              </a:spcAft>
              <a:buClr>
                <a:schemeClr val="dk1"/>
              </a:buClr>
              <a:buSzPct val="100000"/>
              <a:buFont typeface="Calibri"/>
              <a:buNone/>
            </a:pPr>
            <a:r>
              <a:rPr lang="en-GB"/>
              <a:t>Kirsty and Dows</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g3943707e714_0_80"/>
          <p:cNvSpPr txBox="1"/>
          <p:nvPr>
            <p:ph type="ctrTitle"/>
          </p:nvPr>
        </p:nvSpPr>
        <p:spPr>
          <a:xfrm>
            <a:off x="1524000" y="2750743"/>
            <a:ext cx="9144000" cy="9699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rPr lang="en-GB"/>
              <a:t>Decisions are final</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g3943707e714_0_85"/>
          <p:cNvSpPr txBox="1"/>
          <p:nvPr>
            <p:ph type="ctrTitle"/>
          </p:nvPr>
        </p:nvSpPr>
        <p:spPr>
          <a:xfrm>
            <a:off x="1483875" y="4024068"/>
            <a:ext cx="9144000" cy="969900"/>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lang="en-GB"/>
              <a:t>Elections Values:</a:t>
            </a:r>
            <a:endParaRPr/>
          </a:p>
          <a:p>
            <a:pPr indent="0" lvl="0" marL="0" rtl="0" algn="ctr">
              <a:lnSpc>
                <a:spcPct val="90000"/>
              </a:lnSpc>
              <a:spcBef>
                <a:spcPts val="0"/>
              </a:spcBef>
              <a:spcAft>
                <a:spcPts val="0"/>
              </a:spcAft>
              <a:buClr>
                <a:schemeClr val="dk1"/>
              </a:buClr>
              <a:buSzPct val="100000"/>
              <a:buFont typeface="Calibri"/>
              <a:buNone/>
            </a:pPr>
            <a:r>
              <a:rPr lang="en-GB"/>
              <a:t>Community</a:t>
            </a:r>
            <a:endParaRPr/>
          </a:p>
          <a:p>
            <a:pPr indent="0" lvl="0" marL="0" rtl="0" algn="ctr">
              <a:lnSpc>
                <a:spcPct val="90000"/>
              </a:lnSpc>
              <a:spcBef>
                <a:spcPts val="0"/>
              </a:spcBef>
              <a:spcAft>
                <a:spcPts val="0"/>
              </a:spcAft>
              <a:buClr>
                <a:schemeClr val="dk1"/>
              </a:buClr>
              <a:buSzPct val="100000"/>
              <a:buFont typeface="Calibri"/>
              <a:buNone/>
            </a:pPr>
            <a:r>
              <a:rPr lang="en-GB"/>
              <a:t>Friendship</a:t>
            </a:r>
            <a:endParaRPr/>
          </a:p>
          <a:p>
            <a:pPr indent="0" lvl="0" marL="0" rtl="0" algn="ctr">
              <a:lnSpc>
                <a:spcPct val="90000"/>
              </a:lnSpc>
              <a:spcBef>
                <a:spcPts val="0"/>
              </a:spcBef>
              <a:spcAft>
                <a:spcPts val="0"/>
              </a:spcAft>
              <a:buClr>
                <a:schemeClr val="dk1"/>
              </a:buClr>
              <a:buSzPct val="100000"/>
              <a:buFont typeface="Calibri"/>
              <a:buNone/>
            </a:pPr>
            <a:r>
              <a:rPr lang="en-GB"/>
              <a:t>Excitement</a:t>
            </a:r>
            <a:endParaRPr/>
          </a:p>
          <a:p>
            <a:pPr indent="0" lvl="0" marL="0" rtl="0" algn="ctr">
              <a:lnSpc>
                <a:spcPct val="90000"/>
              </a:lnSpc>
              <a:spcBef>
                <a:spcPts val="0"/>
              </a:spcBef>
              <a:spcAft>
                <a:spcPts val="0"/>
              </a:spcAft>
              <a:buClr>
                <a:schemeClr val="dk1"/>
              </a:buClr>
              <a:buSzPct val="100000"/>
              <a:buFont typeface="Calibri"/>
              <a:buNone/>
            </a:pPr>
            <a:r>
              <a:rPr lang="en-GB"/>
              <a:t>Respect</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g3943707e714_0_90"/>
          <p:cNvSpPr txBox="1"/>
          <p:nvPr>
            <p:ph type="ctrTitle"/>
          </p:nvPr>
        </p:nvSpPr>
        <p:spPr>
          <a:xfrm>
            <a:off x="1524000" y="2750743"/>
            <a:ext cx="9144000" cy="9699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rPr lang="en-GB"/>
              <a:t>The Rules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g3943707e714_0_18"/>
          <p:cNvSpPr txBox="1"/>
          <p:nvPr>
            <p:ph type="ctrTitle"/>
          </p:nvPr>
        </p:nvSpPr>
        <p:spPr>
          <a:xfrm>
            <a:off x="1524000" y="1122363"/>
            <a:ext cx="9144000" cy="23877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rPr lang="en-GB"/>
              <a:t>Hello</a:t>
            </a:r>
            <a:endParaRPr/>
          </a:p>
        </p:txBody>
      </p:sp>
      <p:sp>
        <p:nvSpPr>
          <p:cNvPr id="109" name="Google Shape;109;g3943707e714_0_18"/>
          <p:cNvSpPr txBox="1"/>
          <p:nvPr>
            <p:ph idx="1" type="subTitle"/>
          </p:nvPr>
        </p:nvSpPr>
        <p:spPr>
          <a:xfrm>
            <a:off x="1524000" y="3602038"/>
            <a:ext cx="9144000" cy="16557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1000"/>
              </a:spcBef>
              <a:spcAft>
                <a:spcPts val="0"/>
              </a:spcAft>
              <a:buClr>
                <a:schemeClr val="dk1"/>
              </a:buClr>
              <a:buSzPts val="2400"/>
              <a:buNone/>
            </a:pPr>
            <a:r>
              <a:rPr lang="en-GB"/>
              <a:t>Kirsty </a:t>
            </a:r>
            <a:r>
              <a:rPr lang="en-GB"/>
              <a:t>Morrison</a:t>
            </a:r>
            <a:r>
              <a:rPr lang="en-GB"/>
              <a:t>, CEO</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g3943707e714_0_95"/>
          <p:cNvSpPr txBox="1"/>
          <p:nvPr>
            <p:ph type="ctrTitle"/>
          </p:nvPr>
        </p:nvSpPr>
        <p:spPr>
          <a:xfrm>
            <a:off x="1524000" y="4845893"/>
            <a:ext cx="9144000" cy="969900"/>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lang="en-GB"/>
              <a:t>1) The law, University Policies and Union Regulations are all in full force and shall apply to TUSU elections</a:t>
            </a:r>
            <a:endParaRPr/>
          </a:p>
          <a:p>
            <a:pPr indent="0" lvl="0" marL="0" rtl="0" algn="ctr">
              <a:lnSpc>
                <a:spcPct val="90000"/>
              </a:lnSpc>
              <a:spcBef>
                <a:spcPts val="0"/>
              </a:spcBef>
              <a:spcAft>
                <a:spcPts val="0"/>
              </a:spcAft>
              <a:buClr>
                <a:schemeClr val="dk1"/>
              </a:buClr>
              <a:buSzPct val="100000"/>
              <a:buFont typeface="Calibri"/>
              <a:buNone/>
            </a:pPr>
            <a:r>
              <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g3943707e714_0_130"/>
          <p:cNvSpPr txBox="1"/>
          <p:nvPr>
            <p:ph type="ctrTitle"/>
          </p:nvPr>
        </p:nvSpPr>
        <p:spPr>
          <a:xfrm>
            <a:off x="1524000" y="4845893"/>
            <a:ext cx="9144000" cy="969900"/>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lang="en-GB"/>
              <a:t>2) Students must be free to cast their vote without undue pressure or influence</a:t>
            </a:r>
            <a:endParaRPr/>
          </a:p>
          <a:p>
            <a:pPr indent="0" lvl="0" marL="0" rtl="0" algn="ctr">
              <a:lnSpc>
                <a:spcPct val="90000"/>
              </a:lnSpc>
              <a:spcBef>
                <a:spcPts val="0"/>
              </a:spcBef>
              <a:spcAft>
                <a:spcPts val="0"/>
              </a:spcAft>
              <a:buClr>
                <a:schemeClr val="dk1"/>
              </a:buClr>
              <a:buSzPct val="100000"/>
              <a:buFont typeface="Calibri"/>
              <a:buNone/>
            </a:pPr>
            <a:r>
              <a:t/>
            </a:r>
            <a:endParaRPr/>
          </a:p>
          <a:p>
            <a:pPr indent="0" lvl="0" marL="0" rtl="0" algn="ctr">
              <a:lnSpc>
                <a:spcPct val="90000"/>
              </a:lnSpc>
              <a:spcBef>
                <a:spcPts val="0"/>
              </a:spcBef>
              <a:spcAft>
                <a:spcPts val="0"/>
              </a:spcAft>
              <a:buClr>
                <a:schemeClr val="dk1"/>
              </a:buClr>
              <a:buSzPct val="100000"/>
              <a:buFont typeface="Calibri"/>
              <a:buNone/>
            </a:pPr>
            <a:r>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sp>
        <p:nvSpPr>
          <p:cNvPr id="369" name="Google Shape;369;g3943707e714_0_135"/>
          <p:cNvSpPr txBox="1"/>
          <p:nvPr>
            <p:ph type="ctrTitle"/>
          </p:nvPr>
        </p:nvSpPr>
        <p:spPr>
          <a:xfrm>
            <a:off x="1524000" y="4845893"/>
            <a:ext cx="9144000" cy="969900"/>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lang="en-GB"/>
              <a:t>3) Candidates must treat other candidates, students, staff and members of the public with respect</a:t>
            </a:r>
            <a:endParaRPr/>
          </a:p>
          <a:p>
            <a:pPr indent="0" lvl="0" marL="0" rtl="0" algn="ctr">
              <a:lnSpc>
                <a:spcPct val="90000"/>
              </a:lnSpc>
              <a:spcBef>
                <a:spcPts val="0"/>
              </a:spcBef>
              <a:spcAft>
                <a:spcPts val="0"/>
              </a:spcAft>
              <a:buClr>
                <a:schemeClr val="dk1"/>
              </a:buClr>
              <a:buSzPct val="100000"/>
              <a:buFont typeface="Calibri"/>
              <a:buNone/>
            </a:pPr>
            <a:r>
              <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sp>
        <p:nvSpPr>
          <p:cNvPr id="375" name="Google Shape;375;g3943707e714_0_140"/>
          <p:cNvSpPr txBox="1"/>
          <p:nvPr>
            <p:ph type="ctrTitle"/>
          </p:nvPr>
        </p:nvSpPr>
        <p:spPr>
          <a:xfrm>
            <a:off x="1524000" y="4845893"/>
            <a:ext cx="9144000" cy="969900"/>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lang="en-GB"/>
              <a:t>4) Candidates must not undermine the fair and democratic running of elections</a:t>
            </a:r>
            <a:endParaRPr/>
          </a:p>
          <a:p>
            <a:pPr indent="0" lvl="0" marL="0" rtl="0" algn="ctr">
              <a:lnSpc>
                <a:spcPct val="90000"/>
              </a:lnSpc>
              <a:spcBef>
                <a:spcPts val="0"/>
              </a:spcBef>
              <a:spcAft>
                <a:spcPts val="0"/>
              </a:spcAft>
              <a:buClr>
                <a:schemeClr val="dk1"/>
              </a:buClr>
              <a:buSzPct val="100000"/>
              <a:buFont typeface="Calibri"/>
              <a:buNone/>
            </a:pPr>
            <a:r>
              <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sp>
        <p:nvSpPr>
          <p:cNvPr id="381" name="Google Shape;381;g3943707e714_0_145"/>
          <p:cNvSpPr txBox="1"/>
          <p:nvPr>
            <p:ph type="ctrTitle"/>
          </p:nvPr>
        </p:nvSpPr>
        <p:spPr>
          <a:xfrm>
            <a:off x="1524000" y="4578443"/>
            <a:ext cx="9144000" cy="969900"/>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lang="en-GB"/>
              <a:t>5) Candidates must not do anything to gain an unfair advantage</a:t>
            </a:r>
            <a:endParaRPr/>
          </a:p>
          <a:p>
            <a:pPr indent="0" lvl="0" marL="0" rtl="0" algn="ctr">
              <a:lnSpc>
                <a:spcPct val="90000"/>
              </a:lnSpc>
              <a:spcBef>
                <a:spcPts val="0"/>
              </a:spcBef>
              <a:spcAft>
                <a:spcPts val="0"/>
              </a:spcAft>
              <a:buClr>
                <a:schemeClr val="dk1"/>
              </a:buClr>
              <a:buSzPct val="100000"/>
              <a:buFont typeface="Calibri"/>
              <a:buNone/>
            </a:pPr>
            <a:r>
              <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id="387" name="Google Shape;387;g3943707e714_0_150"/>
          <p:cNvSpPr txBox="1"/>
          <p:nvPr>
            <p:ph type="ctrTitle"/>
          </p:nvPr>
        </p:nvSpPr>
        <p:spPr>
          <a:xfrm>
            <a:off x="1524000" y="3530843"/>
            <a:ext cx="9144000" cy="969900"/>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lang="en-GB"/>
              <a:t>6) Candidates must respect the campus environment and the community</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g3943707e714_0_155"/>
          <p:cNvSpPr txBox="1"/>
          <p:nvPr>
            <p:ph type="ctrTitle"/>
          </p:nvPr>
        </p:nvSpPr>
        <p:spPr>
          <a:xfrm>
            <a:off x="1524000" y="4004143"/>
            <a:ext cx="9144000" cy="9699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dk1"/>
              </a:buClr>
              <a:buSzPts val="5400"/>
              <a:buFont typeface="Calibri"/>
              <a:buNone/>
            </a:pPr>
            <a:r>
              <a:rPr lang="en-GB" sz="3300"/>
              <a:t>8) Campaigning does not start until 9am, Monday 25th February, all candidates are required to complete / submit the pre-requisite training / information as outlined within this guide.</a:t>
            </a:r>
            <a:endParaRPr sz="3300"/>
          </a:p>
          <a:p>
            <a:pPr indent="0" lvl="0" marL="0" rtl="0" algn="ctr">
              <a:lnSpc>
                <a:spcPct val="90000"/>
              </a:lnSpc>
              <a:spcBef>
                <a:spcPts val="0"/>
              </a:spcBef>
              <a:spcAft>
                <a:spcPts val="0"/>
              </a:spcAft>
              <a:buClr>
                <a:schemeClr val="dk1"/>
              </a:buClr>
              <a:buSzPts val="5400"/>
              <a:buFont typeface="Calibri"/>
              <a:buNone/>
            </a:pPr>
            <a:r>
              <a:t/>
            </a:r>
            <a:endParaRPr sz="3300"/>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g3943707e714_0_160"/>
          <p:cNvSpPr txBox="1"/>
          <p:nvPr>
            <p:ph type="ctrTitle"/>
          </p:nvPr>
        </p:nvSpPr>
        <p:spPr>
          <a:xfrm>
            <a:off x="1524000" y="4845893"/>
            <a:ext cx="9144000" cy="969900"/>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lang="en-GB"/>
              <a:t>9) Candidates must not interfere in any way with a voter at the point of voting.</a:t>
            </a:r>
            <a:endParaRPr/>
          </a:p>
          <a:p>
            <a:pPr indent="0" lvl="0" marL="0" rtl="0" algn="ctr">
              <a:lnSpc>
                <a:spcPct val="90000"/>
              </a:lnSpc>
              <a:spcBef>
                <a:spcPts val="0"/>
              </a:spcBef>
              <a:spcAft>
                <a:spcPts val="0"/>
              </a:spcAft>
              <a:buClr>
                <a:schemeClr val="dk1"/>
              </a:buClr>
              <a:buSzPct val="100000"/>
              <a:buFont typeface="Calibri"/>
              <a:buNone/>
            </a:pPr>
            <a:r>
              <a:t/>
            </a:r>
            <a:endParaRPr/>
          </a:p>
          <a:p>
            <a:pPr indent="0" lvl="0" marL="0" rtl="0" algn="ctr">
              <a:lnSpc>
                <a:spcPct val="90000"/>
              </a:lnSpc>
              <a:spcBef>
                <a:spcPts val="0"/>
              </a:spcBef>
              <a:spcAft>
                <a:spcPts val="0"/>
              </a:spcAft>
              <a:buClr>
                <a:schemeClr val="dk1"/>
              </a:buClr>
              <a:buSzPct val="100000"/>
              <a:buFont typeface="Calibri"/>
              <a:buNone/>
            </a:pPr>
            <a:r>
              <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g3943707e714_0_165"/>
          <p:cNvSpPr txBox="1"/>
          <p:nvPr>
            <p:ph type="ctrTitle"/>
          </p:nvPr>
        </p:nvSpPr>
        <p:spPr>
          <a:xfrm>
            <a:off x="1524000" y="4845893"/>
            <a:ext cx="9144000" cy="969900"/>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45945"/>
              <a:buFont typeface="Calibri"/>
              <a:buNone/>
            </a:pPr>
            <a:r>
              <a:rPr lang="en-GB" sz="4111"/>
              <a:t>10) Candidates must not promote their campaigns via the use of TUSU resources, including official TUSU accounts, staff or Executive Officer time, unless a service is offered to all candidates via TUSU central provision</a:t>
            </a:r>
            <a:r>
              <a:rPr lang="en-GB"/>
              <a:t>.</a:t>
            </a:r>
            <a:endParaRPr/>
          </a:p>
          <a:p>
            <a:pPr indent="0" lvl="0" marL="0" rtl="0" algn="ctr">
              <a:lnSpc>
                <a:spcPct val="90000"/>
              </a:lnSpc>
              <a:spcBef>
                <a:spcPts val="0"/>
              </a:spcBef>
              <a:spcAft>
                <a:spcPts val="0"/>
              </a:spcAft>
              <a:buClr>
                <a:schemeClr val="dk1"/>
              </a:buClr>
              <a:buSzPct val="100000"/>
              <a:buFont typeface="Calibri"/>
              <a:buNone/>
            </a:pPr>
            <a:r>
              <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sp>
        <p:nvSpPr>
          <p:cNvPr id="411" name="Google Shape;411;g3943707e714_0_170"/>
          <p:cNvSpPr txBox="1"/>
          <p:nvPr>
            <p:ph type="ctrTitle"/>
          </p:nvPr>
        </p:nvSpPr>
        <p:spPr>
          <a:xfrm>
            <a:off x="1524000" y="4845893"/>
            <a:ext cx="9144000" cy="969900"/>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42105"/>
              <a:buFont typeface="Calibri"/>
              <a:buNone/>
            </a:pPr>
            <a:r>
              <a:rPr lang="en-GB" sz="4222"/>
              <a:t>11) Candidates are reminded that TUSU staff are not eligible to campaign on your behalf whereas student staff may campaign for candidates but must not use their position to do so and must do so in their own time.</a:t>
            </a:r>
            <a:endParaRPr sz="4222"/>
          </a:p>
          <a:p>
            <a:pPr indent="0" lvl="0" marL="0" rtl="0" algn="ctr">
              <a:lnSpc>
                <a:spcPct val="90000"/>
              </a:lnSpc>
              <a:spcBef>
                <a:spcPts val="0"/>
              </a:spcBef>
              <a:spcAft>
                <a:spcPts val="0"/>
              </a:spcAft>
              <a:buClr>
                <a:schemeClr val="dk1"/>
              </a:buClr>
              <a:buSzPct val="100000"/>
              <a:buFont typeface="Calibri"/>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1"/>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rPr lang="en-GB"/>
              <a:t>Trustee Responsibility</a:t>
            </a:r>
            <a:endParaRPr/>
          </a:p>
        </p:txBody>
      </p:sp>
      <p:sp>
        <p:nvSpPr>
          <p:cNvPr id="116" name="Google Shape;116;p1"/>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400"/>
              <a:buNone/>
            </a:pPr>
            <a:r>
              <a:rPr lang="en-GB"/>
              <a:t>Charity Trustee: what’s involved (CC3a)</a:t>
            </a:r>
            <a:endParaRPr/>
          </a:p>
          <a:p>
            <a:pPr indent="0" lvl="0" marL="0" rtl="0" algn="ctr">
              <a:lnSpc>
                <a:spcPct val="90000"/>
              </a:lnSpc>
              <a:spcBef>
                <a:spcPts val="1000"/>
              </a:spcBef>
              <a:spcAft>
                <a:spcPts val="0"/>
              </a:spcAft>
              <a:buClr>
                <a:schemeClr val="dk1"/>
              </a:buClr>
              <a:buSzPts val="2400"/>
              <a:buNone/>
            </a:pPr>
            <a:r>
              <a:rPr lang="en-GB"/>
              <a:t>Charity Commission</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sp>
        <p:nvSpPr>
          <p:cNvPr id="417" name="Google Shape;417;g3943707e714_0_175"/>
          <p:cNvSpPr txBox="1"/>
          <p:nvPr>
            <p:ph type="ctrTitle"/>
          </p:nvPr>
        </p:nvSpPr>
        <p:spPr>
          <a:xfrm>
            <a:off x="1524000" y="4845893"/>
            <a:ext cx="9144000" cy="969900"/>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92857"/>
              <a:buFont typeface="Calibri"/>
              <a:buNone/>
            </a:pPr>
            <a:r>
              <a:rPr lang="en-GB" sz="3111"/>
              <a:t>12) Candidates who have access to students’ personal data (contact details), as part of a Society or representative role for example, cannot use this as part of their campaign; it is important to remember that students within those groups have not consented to receiving messages that encourage students to vote for a candidate(s) and this may be perceived as a breach of General Data Protection Regulations.</a:t>
            </a:r>
            <a:endParaRPr sz="3111"/>
          </a:p>
          <a:p>
            <a:pPr indent="0" lvl="0" marL="0" rtl="0" algn="ctr">
              <a:lnSpc>
                <a:spcPct val="90000"/>
              </a:lnSpc>
              <a:spcBef>
                <a:spcPts val="0"/>
              </a:spcBef>
              <a:spcAft>
                <a:spcPts val="0"/>
              </a:spcAft>
              <a:buClr>
                <a:schemeClr val="dk1"/>
              </a:buClr>
              <a:buSzPct val="100000"/>
              <a:buFont typeface="Calibri"/>
              <a:buNone/>
            </a:pPr>
            <a:r>
              <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sp>
        <p:nvSpPr>
          <p:cNvPr id="423" name="Google Shape;423;g3943707e714_0_180"/>
          <p:cNvSpPr txBox="1"/>
          <p:nvPr>
            <p:ph type="ctrTitle"/>
          </p:nvPr>
        </p:nvSpPr>
        <p:spPr>
          <a:xfrm>
            <a:off x="1524000" y="4845893"/>
            <a:ext cx="9144000" cy="969900"/>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45945"/>
              <a:buFont typeface="Calibri"/>
              <a:buNone/>
            </a:pPr>
            <a:r>
              <a:rPr lang="en-GB" sz="4111"/>
              <a:t>13) Candidates can create mailing lists for the sole purpose of promoting their candidacy; these must clearly inform students on the purpose of collating this data and they should be able to withdraw their consent at any point.</a:t>
            </a:r>
            <a:endParaRPr sz="4111"/>
          </a:p>
          <a:p>
            <a:pPr indent="0" lvl="0" marL="0" rtl="0" algn="ctr">
              <a:lnSpc>
                <a:spcPct val="90000"/>
              </a:lnSpc>
              <a:spcBef>
                <a:spcPts val="0"/>
              </a:spcBef>
              <a:spcAft>
                <a:spcPts val="0"/>
              </a:spcAft>
              <a:buClr>
                <a:schemeClr val="dk1"/>
              </a:buClr>
              <a:buSzPct val="100000"/>
              <a:buFont typeface="Calibri"/>
              <a:buNone/>
            </a:pPr>
            <a:r>
              <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sp>
        <p:nvSpPr>
          <p:cNvPr id="429" name="Google Shape;429;g3943707e714_0_185"/>
          <p:cNvSpPr txBox="1"/>
          <p:nvPr>
            <p:ph type="ctrTitle"/>
          </p:nvPr>
        </p:nvSpPr>
        <p:spPr>
          <a:xfrm>
            <a:off x="1524000" y="4845893"/>
            <a:ext cx="9144000" cy="969900"/>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lang="en-GB"/>
              <a:t>14) Candidates are able to seek endorsements from Societies and Academic Representatives however this cannot happen until campaigning has started</a:t>
            </a:r>
            <a:endParaRPr/>
          </a:p>
          <a:p>
            <a:pPr indent="0" lvl="0" marL="0" rtl="0" algn="ctr">
              <a:lnSpc>
                <a:spcPct val="90000"/>
              </a:lnSpc>
              <a:spcBef>
                <a:spcPts val="0"/>
              </a:spcBef>
              <a:spcAft>
                <a:spcPts val="0"/>
              </a:spcAft>
              <a:buClr>
                <a:schemeClr val="dk1"/>
              </a:buClr>
              <a:buSzPct val="100000"/>
              <a:buFont typeface="Calibri"/>
              <a:buNone/>
            </a:pPr>
            <a:r>
              <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sp>
        <p:nvSpPr>
          <p:cNvPr id="435" name="Google Shape;435;g3943707e714_0_190"/>
          <p:cNvSpPr txBox="1"/>
          <p:nvPr>
            <p:ph type="ctrTitle"/>
          </p:nvPr>
        </p:nvSpPr>
        <p:spPr>
          <a:xfrm>
            <a:off x="1524000" y="4845893"/>
            <a:ext cx="9144000" cy="969900"/>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45945"/>
              <a:buFont typeface="Calibri"/>
              <a:buNone/>
            </a:pPr>
            <a:r>
              <a:rPr lang="en-GB" sz="4111"/>
              <a:t>15) In order to retain fairness in the elections, candidates will receive a budget of £25. This is provided by the Union and will be reimbursed after the results; this cannot be supplemented and is subject to the presentation of all receipts, alcohol will not be reimbursed.</a:t>
            </a:r>
            <a:endParaRPr sz="3666"/>
          </a:p>
          <a:p>
            <a:pPr indent="0" lvl="0" marL="0" rtl="0" algn="ctr">
              <a:lnSpc>
                <a:spcPct val="90000"/>
              </a:lnSpc>
              <a:spcBef>
                <a:spcPts val="0"/>
              </a:spcBef>
              <a:spcAft>
                <a:spcPts val="0"/>
              </a:spcAft>
              <a:buClr>
                <a:schemeClr val="dk1"/>
              </a:buClr>
              <a:buSzPct val="100000"/>
              <a:buFont typeface="Calibri"/>
              <a:buNone/>
            </a:pPr>
            <a:r>
              <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sp>
        <p:nvSpPr>
          <p:cNvPr id="441" name="Google Shape;441;g3943707e714_0_195"/>
          <p:cNvSpPr txBox="1"/>
          <p:nvPr>
            <p:ph type="ctrTitle"/>
          </p:nvPr>
        </p:nvSpPr>
        <p:spPr>
          <a:xfrm>
            <a:off x="1524000" y="4845893"/>
            <a:ext cx="9144000" cy="969900"/>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lang="en-GB"/>
              <a:t>16) You can submit your expenses at any time however these must be received by 1pm on Thursday 5th March.</a:t>
            </a:r>
            <a:endParaRPr/>
          </a:p>
          <a:p>
            <a:pPr indent="0" lvl="0" marL="0" rtl="0" algn="ctr">
              <a:lnSpc>
                <a:spcPct val="90000"/>
              </a:lnSpc>
              <a:spcBef>
                <a:spcPts val="0"/>
              </a:spcBef>
              <a:spcAft>
                <a:spcPts val="0"/>
              </a:spcAft>
              <a:buClr>
                <a:schemeClr val="dk1"/>
              </a:buClr>
              <a:buSzPct val="100000"/>
              <a:buFont typeface="Calibri"/>
              <a:buNone/>
            </a:pPr>
            <a:r>
              <a:t/>
            </a:r>
            <a:endParaRPr/>
          </a:p>
          <a:p>
            <a:pPr indent="0" lvl="0" marL="0" rtl="0" algn="ctr">
              <a:lnSpc>
                <a:spcPct val="90000"/>
              </a:lnSpc>
              <a:spcBef>
                <a:spcPts val="0"/>
              </a:spcBef>
              <a:spcAft>
                <a:spcPts val="0"/>
              </a:spcAft>
              <a:buClr>
                <a:schemeClr val="dk1"/>
              </a:buClr>
              <a:buSzPct val="100000"/>
              <a:buFont typeface="Calibri"/>
              <a:buNone/>
            </a:pPr>
            <a:r>
              <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sp>
        <p:nvSpPr>
          <p:cNvPr id="447" name="Google Shape;447;g3943707e714_0_200"/>
          <p:cNvSpPr txBox="1"/>
          <p:nvPr>
            <p:ph type="ctrTitle"/>
          </p:nvPr>
        </p:nvSpPr>
        <p:spPr>
          <a:xfrm>
            <a:off x="1524000" y="3782643"/>
            <a:ext cx="9144000" cy="969900"/>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lang="en-GB"/>
              <a:t>17) Recording of students voting is prohibited.</a:t>
            </a:r>
            <a:endParaRPr/>
          </a:p>
          <a:p>
            <a:pPr indent="0" lvl="0" marL="0" rtl="0" algn="ctr">
              <a:lnSpc>
                <a:spcPct val="90000"/>
              </a:lnSpc>
              <a:spcBef>
                <a:spcPts val="0"/>
              </a:spcBef>
              <a:spcAft>
                <a:spcPts val="0"/>
              </a:spcAft>
              <a:buClr>
                <a:schemeClr val="dk1"/>
              </a:buClr>
              <a:buSzPct val="100000"/>
              <a:buFont typeface="Calibri"/>
              <a:buNone/>
            </a:pPr>
            <a:r>
              <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sp>
        <p:nvSpPr>
          <p:cNvPr id="453" name="Google Shape;453;g3943707e714_0_205"/>
          <p:cNvSpPr txBox="1"/>
          <p:nvPr>
            <p:ph type="ctrTitle"/>
          </p:nvPr>
        </p:nvSpPr>
        <p:spPr>
          <a:xfrm>
            <a:off x="1524000" y="4204218"/>
            <a:ext cx="9144000" cy="969900"/>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lang="en-GB"/>
              <a:t>Voting is open from 10am Tuesday 3rd - 5th March 4pm only.</a:t>
            </a:r>
            <a:endParaRPr/>
          </a:p>
          <a:p>
            <a:pPr indent="0" lvl="0" marL="0" rtl="0" algn="ctr">
              <a:lnSpc>
                <a:spcPct val="90000"/>
              </a:lnSpc>
              <a:spcBef>
                <a:spcPts val="0"/>
              </a:spcBef>
              <a:spcAft>
                <a:spcPts val="0"/>
              </a:spcAft>
              <a:buClr>
                <a:schemeClr val="dk1"/>
              </a:buClr>
              <a:buSzPct val="100000"/>
              <a:buFont typeface="Calibri"/>
              <a:buNone/>
            </a:pPr>
            <a:r>
              <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sp>
        <p:nvSpPr>
          <p:cNvPr id="459" name="Google Shape;459;g3943707e714_0_210"/>
          <p:cNvSpPr txBox="1"/>
          <p:nvPr>
            <p:ph type="ctrTitle"/>
          </p:nvPr>
        </p:nvSpPr>
        <p:spPr>
          <a:xfrm>
            <a:off x="1524000" y="4845893"/>
            <a:ext cx="9144000" cy="969900"/>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45945"/>
              <a:buFont typeface="Calibri"/>
              <a:buNone/>
            </a:pPr>
            <a:r>
              <a:rPr lang="en-GB" sz="4111"/>
              <a:t>If a candidate wishes to make a formal complaint about another candidate, they must write to elections@tees-su.org.uk where they will be directed to a link to complete a complaint form. This must be fully completed with any evidence uploaded.</a:t>
            </a:r>
            <a:endParaRPr sz="4111"/>
          </a:p>
          <a:p>
            <a:pPr indent="0" lvl="0" marL="0" rtl="0" algn="ctr">
              <a:lnSpc>
                <a:spcPct val="90000"/>
              </a:lnSpc>
              <a:spcBef>
                <a:spcPts val="0"/>
              </a:spcBef>
              <a:spcAft>
                <a:spcPts val="0"/>
              </a:spcAft>
              <a:buClr>
                <a:schemeClr val="dk1"/>
              </a:buClr>
              <a:buSzPct val="100000"/>
              <a:buFont typeface="Calibri"/>
              <a:buNone/>
            </a:pPr>
            <a:r>
              <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sp>
        <p:nvSpPr>
          <p:cNvPr id="465" name="Google Shape;465;g3943707e714_0_215"/>
          <p:cNvSpPr txBox="1"/>
          <p:nvPr>
            <p:ph type="ctrTitle"/>
          </p:nvPr>
        </p:nvSpPr>
        <p:spPr>
          <a:xfrm>
            <a:off x="1524000" y="2675068"/>
            <a:ext cx="9144000" cy="9699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t/>
            </a:r>
            <a:endParaRPr/>
          </a:p>
          <a:p>
            <a:pPr indent="0" lvl="0" marL="0" rtl="0" algn="ctr">
              <a:lnSpc>
                <a:spcPct val="90000"/>
              </a:lnSpc>
              <a:spcBef>
                <a:spcPts val="0"/>
              </a:spcBef>
              <a:spcAft>
                <a:spcPts val="0"/>
              </a:spcAft>
              <a:buClr>
                <a:schemeClr val="dk1"/>
              </a:buClr>
              <a:buSzPct val="100000"/>
              <a:buFont typeface="Calibri"/>
              <a:buNone/>
            </a:pPr>
            <a:r>
              <a:rPr lang="en-GB"/>
              <a:t>Questions? </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sp>
        <p:nvSpPr>
          <p:cNvPr id="471" name="Google Shape;471;g3943707e714_11_5"/>
          <p:cNvSpPr txBox="1"/>
          <p:nvPr>
            <p:ph type="ctrTitle"/>
          </p:nvPr>
        </p:nvSpPr>
        <p:spPr>
          <a:xfrm>
            <a:off x="1524013" y="1782718"/>
            <a:ext cx="9144000" cy="9699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t/>
            </a:r>
            <a:endParaRPr/>
          </a:p>
          <a:p>
            <a:pPr indent="0" lvl="0" marL="0" rtl="0" algn="ctr">
              <a:lnSpc>
                <a:spcPct val="90000"/>
              </a:lnSpc>
              <a:spcBef>
                <a:spcPts val="0"/>
              </a:spcBef>
              <a:spcAft>
                <a:spcPts val="0"/>
              </a:spcAft>
              <a:buClr>
                <a:schemeClr val="dk1"/>
              </a:buClr>
              <a:buSzPct val="100000"/>
              <a:buFont typeface="Calibri"/>
              <a:buNone/>
            </a:pPr>
            <a:r>
              <a:rPr lang="en-GB"/>
              <a:t>Sign the Rules</a:t>
            </a:r>
            <a:endParaRPr/>
          </a:p>
        </p:txBody>
      </p:sp>
      <p:pic>
        <p:nvPicPr>
          <p:cNvPr id="472" name="Google Shape;472;g3943707e714_11_5" title="Untitled design.png"/>
          <p:cNvPicPr preferRelativeResize="0"/>
          <p:nvPr/>
        </p:nvPicPr>
        <p:blipFill>
          <a:blip r:embed="rId3">
            <a:alphaModFix/>
          </a:blip>
          <a:stretch>
            <a:fillRect/>
          </a:stretch>
        </p:blipFill>
        <p:spPr>
          <a:xfrm>
            <a:off x="4235153" y="2831450"/>
            <a:ext cx="3721750" cy="37217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Trustee Responsibility</a:t>
            </a:r>
            <a:endParaRPr/>
          </a:p>
        </p:txBody>
      </p:sp>
      <p:sp>
        <p:nvSpPr>
          <p:cNvPr id="122" name="Google Shape;122;p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t/>
            </a:r>
            <a:endParaRPr b="1">
              <a:solidFill>
                <a:srgbClr val="141437"/>
              </a:solidFill>
              <a:latin typeface="Arial"/>
              <a:ea typeface="Arial"/>
              <a:cs typeface="Arial"/>
              <a:sym typeface="Arial"/>
            </a:endParaRPr>
          </a:p>
          <a:p>
            <a:pPr indent="0" lvl="0" marL="0" rtl="0" algn="l">
              <a:lnSpc>
                <a:spcPct val="90000"/>
              </a:lnSpc>
              <a:spcBef>
                <a:spcPts val="1000"/>
              </a:spcBef>
              <a:spcAft>
                <a:spcPts val="0"/>
              </a:spcAft>
              <a:buClr>
                <a:srgbClr val="141437"/>
              </a:buClr>
              <a:buSzPts val="2800"/>
              <a:buNone/>
            </a:pPr>
            <a:r>
              <a:rPr b="1" lang="en-GB">
                <a:solidFill>
                  <a:srgbClr val="141437"/>
                </a:solidFill>
                <a:latin typeface="Arial"/>
                <a:ea typeface="Arial"/>
                <a:cs typeface="Arial"/>
                <a:sym typeface="Arial"/>
              </a:rPr>
              <a:t>Overall control</a:t>
            </a:r>
            <a:r>
              <a:rPr lang="en-GB">
                <a:solidFill>
                  <a:srgbClr val="141437"/>
                </a:solidFill>
                <a:latin typeface="Arial"/>
                <a:ea typeface="Arial"/>
                <a:cs typeface="Arial"/>
                <a:sym typeface="Arial"/>
              </a:rPr>
              <a:t> of charity and are </a:t>
            </a:r>
            <a:r>
              <a:rPr b="1" lang="en-GB">
                <a:solidFill>
                  <a:srgbClr val="141437"/>
                </a:solidFill>
                <a:latin typeface="Arial"/>
                <a:ea typeface="Arial"/>
                <a:cs typeface="Arial"/>
                <a:sym typeface="Arial"/>
              </a:rPr>
              <a:t>responsible</a:t>
            </a:r>
            <a:r>
              <a:rPr lang="en-GB">
                <a:solidFill>
                  <a:srgbClr val="141437"/>
                </a:solidFill>
                <a:latin typeface="Arial"/>
                <a:ea typeface="Arial"/>
                <a:cs typeface="Arial"/>
                <a:sym typeface="Arial"/>
              </a:rPr>
              <a:t> for making sure it’s doing what it was set up to do. </a:t>
            </a:r>
            <a:endParaRPr/>
          </a:p>
          <a:p>
            <a:pPr indent="0" lvl="0" marL="0" rtl="0" algn="l">
              <a:lnSpc>
                <a:spcPct val="90000"/>
              </a:lnSpc>
              <a:spcBef>
                <a:spcPts val="1000"/>
              </a:spcBef>
              <a:spcAft>
                <a:spcPts val="0"/>
              </a:spcAft>
              <a:buClr>
                <a:schemeClr val="dk1"/>
              </a:buClr>
              <a:buSzPts val="2800"/>
              <a:buNone/>
            </a:pPr>
            <a:r>
              <a:t/>
            </a:r>
            <a:endParaRPr b="1">
              <a:solidFill>
                <a:srgbClr val="141437"/>
              </a:solidFill>
              <a:latin typeface="Arial"/>
              <a:ea typeface="Arial"/>
              <a:cs typeface="Arial"/>
              <a:sym typeface="Arial"/>
            </a:endParaRPr>
          </a:p>
          <a:p>
            <a:pPr indent="0" lvl="0" marL="0" rtl="0" algn="l">
              <a:lnSpc>
                <a:spcPct val="90000"/>
              </a:lnSpc>
              <a:spcBef>
                <a:spcPts val="1000"/>
              </a:spcBef>
              <a:spcAft>
                <a:spcPts val="0"/>
              </a:spcAft>
              <a:buClr>
                <a:srgbClr val="141437"/>
              </a:buClr>
              <a:buSzPts val="2800"/>
              <a:buNone/>
            </a:pPr>
            <a:r>
              <a:rPr lang="en-GB">
                <a:solidFill>
                  <a:srgbClr val="141437"/>
                </a:solidFill>
                <a:latin typeface="Arial"/>
                <a:ea typeface="Arial"/>
                <a:cs typeface="Arial"/>
                <a:sym typeface="Arial"/>
              </a:rPr>
              <a:t>You will </a:t>
            </a:r>
            <a:r>
              <a:rPr b="1" lang="en-GB">
                <a:solidFill>
                  <a:srgbClr val="141437"/>
                </a:solidFill>
                <a:latin typeface="Arial"/>
                <a:ea typeface="Arial"/>
                <a:cs typeface="Arial"/>
                <a:sym typeface="Arial"/>
              </a:rPr>
              <a:t>make decisions </a:t>
            </a:r>
            <a:r>
              <a:rPr lang="en-GB">
                <a:solidFill>
                  <a:srgbClr val="141437"/>
                </a:solidFill>
                <a:latin typeface="Arial"/>
                <a:ea typeface="Arial"/>
                <a:cs typeface="Arial"/>
                <a:sym typeface="Arial"/>
              </a:rPr>
              <a:t>that impact on people’s lives. </a:t>
            </a:r>
            <a:endParaRPr/>
          </a:p>
          <a:p>
            <a:pPr indent="0" lvl="0" marL="0" rtl="0" algn="l">
              <a:lnSpc>
                <a:spcPct val="90000"/>
              </a:lnSpc>
              <a:spcBef>
                <a:spcPts val="1000"/>
              </a:spcBef>
              <a:spcAft>
                <a:spcPts val="0"/>
              </a:spcAft>
              <a:buClr>
                <a:schemeClr val="dk1"/>
              </a:buClr>
              <a:buSzPts val="2800"/>
              <a:buNone/>
            </a:pPr>
            <a:r>
              <a:t/>
            </a:r>
            <a:endParaRPr>
              <a:solidFill>
                <a:srgbClr val="141437"/>
              </a:solidFill>
              <a:latin typeface="Arial"/>
              <a:ea typeface="Arial"/>
              <a:cs typeface="Arial"/>
              <a:sym typeface="Arial"/>
            </a:endParaRPr>
          </a:p>
          <a:p>
            <a:pPr indent="0" lvl="0" marL="0" rtl="0" algn="l">
              <a:lnSpc>
                <a:spcPct val="90000"/>
              </a:lnSpc>
              <a:spcBef>
                <a:spcPts val="1000"/>
              </a:spcBef>
              <a:spcAft>
                <a:spcPts val="0"/>
              </a:spcAft>
              <a:buClr>
                <a:srgbClr val="141437"/>
              </a:buClr>
              <a:buSzPts val="2800"/>
              <a:buNone/>
            </a:pPr>
            <a:r>
              <a:rPr lang="en-GB">
                <a:solidFill>
                  <a:srgbClr val="141437"/>
                </a:solidFill>
                <a:latin typeface="Arial"/>
                <a:ea typeface="Arial"/>
                <a:cs typeface="Arial"/>
                <a:sym typeface="Arial"/>
              </a:rPr>
              <a:t>You will </a:t>
            </a:r>
            <a:r>
              <a:rPr b="1" lang="en-GB">
                <a:solidFill>
                  <a:srgbClr val="141437"/>
                </a:solidFill>
                <a:latin typeface="Arial"/>
                <a:ea typeface="Arial"/>
                <a:cs typeface="Arial"/>
                <a:sym typeface="Arial"/>
              </a:rPr>
              <a:t>make a difference </a:t>
            </a:r>
            <a:r>
              <a:rPr lang="en-GB">
                <a:solidFill>
                  <a:srgbClr val="141437"/>
                </a:solidFill>
                <a:latin typeface="Arial"/>
                <a:ea typeface="Arial"/>
                <a:cs typeface="Arial"/>
                <a:sym typeface="Arial"/>
              </a:rPr>
              <a:t>to the community.</a:t>
            </a:r>
            <a:endParaRPr/>
          </a:p>
          <a:p>
            <a:pPr indent="0" lvl="0" marL="0" rtl="0" algn="l">
              <a:lnSpc>
                <a:spcPct val="90000"/>
              </a:lnSpc>
              <a:spcBef>
                <a:spcPts val="1000"/>
              </a:spcBef>
              <a:spcAft>
                <a:spcPts val="0"/>
              </a:spcAft>
              <a:buClr>
                <a:schemeClr val="dk1"/>
              </a:buClr>
              <a:buSzPts val="2800"/>
              <a:buNone/>
            </a:pPr>
            <a:r>
              <a:t/>
            </a:r>
            <a:endParaRPr>
              <a:solidFill>
                <a:srgbClr val="141437"/>
              </a:solidFill>
              <a:latin typeface="Arial"/>
              <a:ea typeface="Arial"/>
              <a:cs typeface="Arial"/>
              <a:sym typeface="Arial"/>
            </a:endParaRPr>
          </a:p>
          <a:p>
            <a:pPr indent="0" lvl="0" marL="0" rtl="0" algn="l">
              <a:lnSpc>
                <a:spcPct val="90000"/>
              </a:lnSpc>
              <a:spcBef>
                <a:spcPts val="1000"/>
              </a:spcBef>
              <a:spcAft>
                <a:spcPts val="0"/>
              </a:spcAft>
              <a:buClr>
                <a:schemeClr val="dk1"/>
              </a:buClr>
              <a:buSzPts val="2800"/>
              <a:buNone/>
            </a:pPr>
            <a:r>
              <a:t/>
            </a:r>
            <a:endParaRPr>
              <a:solidFill>
                <a:srgbClr val="141437"/>
              </a:solidFill>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sp>
        <p:nvSpPr>
          <p:cNvPr id="478" name="Google Shape;478;g3943707e714_0_220"/>
          <p:cNvSpPr txBox="1"/>
          <p:nvPr>
            <p:ph type="ctrTitle"/>
          </p:nvPr>
        </p:nvSpPr>
        <p:spPr>
          <a:xfrm>
            <a:off x="1524000" y="2675068"/>
            <a:ext cx="9144000" cy="9699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t/>
            </a:r>
            <a:endParaRPr/>
          </a:p>
          <a:p>
            <a:pPr indent="0" lvl="0" marL="0" rtl="0" algn="ctr">
              <a:lnSpc>
                <a:spcPct val="90000"/>
              </a:lnSpc>
              <a:spcBef>
                <a:spcPts val="0"/>
              </a:spcBef>
              <a:spcAft>
                <a:spcPts val="0"/>
              </a:spcAft>
              <a:buClr>
                <a:schemeClr val="dk1"/>
              </a:buClr>
              <a:buSzPct val="100000"/>
              <a:buFont typeface="Calibri"/>
              <a:buNone/>
            </a:pPr>
            <a:r>
              <a:rPr lang="en-GB"/>
              <a:t>Break</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sp>
        <p:nvSpPr>
          <p:cNvPr id="484" name="Google Shape;484;g3943707e714_0_225"/>
          <p:cNvSpPr txBox="1"/>
          <p:nvPr>
            <p:ph type="ctrTitle"/>
          </p:nvPr>
        </p:nvSpPr>
        <p:spPr>
          <a:xfrm>
            <a:off x="-789525" y="448943"/>
            <a:ext cx="9144000" cy="9699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t/>
            </a:r>
            <a:endParaRPr/>
          </a:p>
          <a:p>
            <a:pPr indent="0" lvl="0" marL="0" rtl="0" algn="ctr">
              <a:lnSpc>
                <a:spcPct val="90000"/>
              </a:lnSpc>
              <a:spcBef>
                <a:spcPts val="0"/>
              </a:spcBef>
              <a:spcAft>
                <a:spcPts val="0"/>
              </a:spcAft>
              <a:buClr>
                <a:schemeClr val="dk1"/>
              </a:buClr>
              <a:buSzPct val="100000"/>
              <a:buFont typeface="Calibri"/>
              <a:buNone/>
            </a:pPr>
            <a:r>
              <a:rPr lang="en-GB"/>
              <a:t>Candidate </a:t>
            </a:r>
            <a:r>
              <a:rPr lang="en-GB"/>
              <a:t>Support  </a:t>
            </a:r>
            <a:endParaRPr/>
          </a:p>
        </p:txBody>
      </p:sp>
      <p:sp>
        <p:nvSpPr>
          <p:cNvPr id="485" name="Google Shape;485;g3943707e714_0_225"/>
          <p:cNvSpPr txBox="1"/>
          <p:nvPr>
            <p:ph type="ctrTitle"/>
          </p:nvPr>
        </p:nvSpPr>
        <p:spPr>
          <a:xfrm>
            <a:off x="367225" y="5236925"/>
            <a:ext cx="11145300" cy="9699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t/>
            </a:r>
            <a:endParaRPr/>
          </a:p>
          <a:p>
            <a:pPr indent="-462915" lvl="0" marL="457200" rtl="0" algn="ctr">
              <a:lnSpc>
                <a:spcPct val="90000"/>
              </a:lnSpc>
              <a:spcBef>
                <a:spcPts val="0"/>
              </a:spcBef>
              <a:spcAft>
                <a:spcPts val="0"/>
              </a:spcAft>
              <a:buSzPct val="100000"/>
              <a:buChar char="-"/>
            </a:pPr>
            <a:r>
              <a:rPr lang="en-GB" sz="4100"/>
              <a:t>Candidate’s Lounge: 10-4pm voting days, refreshments available</a:t>
            </a:r>
            <a:endParaRPr sz="4100"/>
          </a:p>
          <a:p>
            <a:pPr indent="0" lvl="0" marL="457200" rtl="0" algn="l">
              <a:lnSpc>
                <a:spcPct val="90000"/>
              </a:lnSpc>
              <a:spcBef>
                <a:spcPts val="0"/>
              </a:spcBef>
              <a:spcAft>
                <a:spcPts val="0"/>
              </a:spcAft>
              <a:buNone/>
            </a:pPr>
            <a:r>
              <a:t/>
            </a:r>
            <a:endParaRPr sz="4100"/>
          </a:p>
          <a:p>
            <a:pPr indent="-462915" lvl="0" marL="457200" rtl="0" algn="ctr">
              <a:lnSpc>
                <a:spcPct val="90000"/>
              </a:lnSpc>
              <a:spcBef>
                <a:spcPts val="0"/>
              </a:spcBef>
              <a:spcAft>
                <a:spcPts val="0"/>
              </a:spcAft>
              <a:buSzPct val="100000"/>
              <a:buChar char="-"/>
            </a:pPr>
            <a:r>
              <a:rPr lang="en-GB" sz="4100"/>
              <a:t>Pastoral support: </a:t>
            </a:r>
            <a:r>
              <a:rPr lang="en-GB" sz="4100"/>
              <a:t>Communities</a:t>
            </a:r>
            <a:r>
              <a:rPr lang="en-GB" sz="4100"/>
              <a:t> Team</a:t>
            </a:r>
            <a:endParaRPr sz="4100"/>
          </a:p>
          <a:p>
            <a:pPr indent="0" lvl="0" marL="457200" rtl="0" algn="ctr">
              <a:lnSpc>
                <a:spcPct val="90000"/>
              </a:lnSpc>
              <a:spcBef>
                <a:spcPts val="0"/>
              </a:spcBef>
              <a:spcAft>
                <a:spcPts val="0"/>
              </a:spcAft>
              <a:buNone/>
            </a:pPr>
            <a:r>
              <a:rPr lang="en-GB" sz="4100"/>
              <a:t>Email or pop in</a:t>
            </a:r>
            <a:endParaRPr sz="4100"/>
          </a:p>
        </p:txBody>
      </p:sp>
      <p:sp>
        <p:nvSpPr>
          <p:cNvPr id="486" name="Google Shape;486;g3943707e714_0_225"/>
          <p:cNvSpPr txBox="1"/>
          <p:nvPr>
            <p:ph type="ctrTitle"/>
          </p:nvPr>
        </p:nvSpPr>
        <p:spPr>
          <a:xfrm>
            <a:off x="367225" y="2208200"/>
            <a:ext cx="11145300" cy="9699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t/>
            </a:r>
            <a:endParaRPr/>
          </a:p>
          <a:p>
            <a:pPr indent="0" lvl="0" marL="457200" rtl="0" algn="ctr">
              <a:lnSpc>
                <a:spcPct val="90000"/>
              </a:lnSpc>
              <a:spcBef>
                <a:spcPts val="0"/>
              </a:spcBef>
              <a:spcAft>
                <a:spcPts val="0"/>
              </a:spcAft>
              <a:buNone/>
            </a:pPr>
            <a:r>
              <a:rPr lang="en-GB" sz="4100"/>
              <a:t>Voting days are great fun, but are also busy and tiring. Take time to have a break and look after yourself. </a:t>
            </a:r>
            <a:endParaRPr sz="4100"/>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sp>
        <p:nvSpPr>
          <p:cNvPr id="492" name="Google Shape;492;g3943707e714_0_235"/>
          <p:cNvSpPr txBox="1"/>
          <p:nvPr>
            <p:ph type="ctrTitle"/>
          </p:nvPr>
        </p:nvSpPr>
        <p:spPr>
          <a:xfrm>
            <a:off x="1524000" y="2580418"/>
            <a:ext cx="9144000" cy="9699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t/>
            </a:r>
            <a:endParaRPr/>
          </a:p>
          <a:p>
            <a:pPr indent="0" lvl="0" marL="0" rtl="0" algn="ctr">
              <a:lnSpc>
                <a:spcPct val="90000"/>
              </a:lnSpc>
              <a:spcBef>
                <a:spcPts val="0"/>
              </a:spcBef>
              <a:spcAft>
                <a:spcPts val="0"/>
              </a:spcAft>
              <a:buClr>
                <a:schemeClr val="dk1"/>
              </a:buClr>
              <a:buSzPct val="100000"/>
              <a:buFont typeface="Calibri"/>
              <a:buNone/>
            </a:pPr>
            <a:r>
              <a:rPr lang="en-GB"/>
              <a:t>How to Campaign</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7" name="Shape 497"/>
        <p:cNvGrpSpPr/>
        <p:nvPr/>
      </p:nvGrpSpPr>
      <p:grpSpPr>
        <a:xfrm>
          <a:off x="0" y="0"/>
          <a:ext cx="0" cy="0"/>
          <a:chOff x="0" y="0"/>
          <a:chExt cx="0" cy="0"/>
        </a:xfrm>
      </p:grpSpPr>
      <p:sp>
        <p:nvSpPr>
          <p:cNvPr id="498" name="Google Shape;498;g3943707e714_0_240"/>
          <p:cNvSpPr txBox="1"/>
          <p:nvPr>
            <p:ph type="ctrTitle"/>
          </p:nvPr>
        </p:nvSpPr>
        <p:spPr>
          <a:xfrm>
            <a:off x="1524000" y="3051643"/>
            <a:ext cx="9144000" cy="9699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t/>
            </a:r>
            <a:endParaRPr/>
          </a:p>
          <a:p>
            <a:pPr indent="0" lvl="0" marL="0" rtl="0" algn="ctr">
              <a:lnSpc>
                <a:spcPct val="90000"/>
              </a:lnSpc>
              <a:spcBef>
                <a:spcPts val="0"/>
              </a:spcBef>
              <a:spcAft>
                <a:spcPts val="0"/>
              </a:spcAft>
              <a:buClr>
                <a:schemeClr val="dk1"/>
              </a:buClr>
              <a:buSzPct val="100000"/>
              <a:buFont typeface="Calibri"/>
              <a:buNone/>
            </a:pPr>
            <a:r>
              <a:rPr lang="en-GB"/>
              <a:t>What do we mean when we say Election Campaign?</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 name="Shape 503"/>
        <p:cNvGrpSpPr/>
        <p:nvPr/>
      </p:nvGrpSpPr>
      <p:grpSpPr>
        <a:xfrm>
          <a:off x="0" y="0"/>
          <a:ext cx="0" cy="0"/>
          <a:chOff x="0" y="0"/>
          <a:chExt cx="0" cy="0"/>
        </a:xfrm>
      </p:grpSpPr>
      <p:sp>
        <p:nvSpPr>
          <p:cNvPr id="504" name="Google Shape;504;g3943707e714_0_245"/>
          <p:cNvSpPr txBox="1"/>
          <p:nvPr>
            <p:ph type="ctrTitle"/>
          </p:nvPr>
        </p:nvSpPr>
        <p:spPr>
          <a:xfrm>
            <a:off x="1524000" y="4004143"/>
            <a:ext cx="9144000" cy="9699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t/>
            </a:r>
            <a:endParaRPr/>
          </a:p>
          <a:p>
            <a:pPr indent="0" lvl="0" marL="0" rtl="0" algn="ctr">
              <a:lnSpc>
                <a:spcPct val="90000"/>
              </a:lnSpc>
              <a:spcBef>
                <a:spcPts val="0"/>
              </a:spcBef>
              <a:spcAft>
                <a:spcPts val="0"/>
              </a:spcAft>
              <a:buClr>
                <a:schemeClr val="dk1"/>
              </a:buClr>
              <a:buSzPct val="100000"/>
              <a:buFont typeface="Calibri"/>
              <a:buNone/>
            </a:pPr>
            <a:r>
              <a:rPr lang="en-GB"/>
              <a:t>A campaign is a period of activity designed to encourage people to:</a:t>
            </a:r>
            <a:endParaRPr/>
          </a:p>
          <a:p>
            <a:pPr indent="-571500" lvl="0" marL="457200" rtl="0" algn="ctr">
              <a:lnSpc>
                <a:spcPct val="90000"/>
              </a:lnSpc>
              <a:spcBef>
                <a:spcPts val="0"/>
              </a:spcBef>
              <a:spcAft>
                <a:spcPts val="0"/>
              </a:spcAft>
              <a:buSzPct val="100000"/>
              <a:buAutoNum type="alphaLcParenR"/>
            </a:pPr>
            <a:r>
              <a:rPr lang="en-GB"/>
              <a:t>Vote</a:t>
            </a:r>
            <a:endParaRPr/>
          </a:p>
          <a:p>
            <a:pPr indent="-571500" lvl="0" marL="457200" rtl="0" algn="ctr">
              <a:lnSpc>
                <a:spcPct val="90000"/>
              </a:lnSpc>
              <a:spcBef>
                <a:spcPts val="0"/>
              </a:spcBef>
              <a:spcAft>
                <a:spcPts val="0"/>
              </a:spcAft>
              <a:buSzPct val="100000"/>
              <a:buAutoNum type="alphaLcParenR"/>
            </a:pPr>
            <a:r>
              <a:rPr lang="en-GB"/>
              <a:t>Vote for you</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sp>
        <p:nvSpPr>
          <p:cNvPr id="510" name="Google Shape;510;g3943707e714_0_250"/>
          <p:cNvSpPr txBox="1"/>
          <p:nvPr>
            <p:ph type="ctrTitle"/>
          </p:nvPr>
        </p:nvSpPr>
        <p:spPr>
          <a:xfrm>
            <a:off x="1524000" y="3051643"/>
            <a:ext cx="9144000" cy="9699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t/>
            </a:r>
            <a:endParaRPr/>
          </a:p>
          <a:p>
            <a:pPr indent="0" lvl="0" marL="0" rtl="0" algn="ctr">
              <a:lnSpc>
                <a:spcPct val="90000"/>
              </a:lnSpc>
              <a:spcBef>
                <a:spcPts val="0"/>
              </a:spcBef>
              <a:spcAft>
                <a:spcPts val="0"/>
              </a:spcAft>
              <a:buClr>
                <a:schemeClr val="dk1"/>
              </a:buClr>
              <a:buSzPct val="100000"/>
              <a:buFont typeface="Calibri"/>
              <a:buNone/>
            </a:pPr>
            <a:r>
              <a:rPr lang="en-GB"/>
              <a:t>You are probably going to lose…</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 name="Shape 515"/>
        <p:cNvGrpSpPr/>
        <p:nvPr/>
      </p:nvGrpSpPr>
      <p:grpSpPr>
        <a:xfrm>
          <a:off x="0" y="0"/>
          <a:ext cx="0" cy="0"/>
          <a:chOff x="0" y="0"/>
          <a:chExt cx="0" cy="0"/>
        </a:xfrm>
      </p:grpSpPr>
      <p:sp>
        <p:nvSpPr>
          <p:cNvPr id="516" name="Google Shape;516;g3943707e714_0_255"/>
          <p:cNvSpPr txBox="1"/>
          <p:nvPr>
            <p:ph type="ctrTitle"/>
          </p:nvPr>
        </p:nvSpPr>
        <p:spPr>
          <a:xfrm>
            <a:off x="1524000" y="3051643"/>
            <a:ext cx="9144000" cy="9699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t/>
            </a:r>
            <a:endParaRPr/>
          </a:p>
          <a:p>
            <a:pPr indent="0" lvl="0" marL="0" rtl="0" algn="ctr">
              <a:lnSpc>
                <a:spcPct val="90000"/>
              </a:lnSpc>
              <a:spcBef>
                <a:spcPts val="0"/>
              </a:spcBef>
              <a:spcAft>
                <a:spcPts val="0"/>
              </a:spcAft>
              <a:buClr>
                <a:schemeClr val="dk1"/>
              </a:buClr>
              <a:buSzPct val="100000"/>
              <a:buFont typeface="Calibri"/>
              <a:buNone/>
            </a:pPr>
            <a:r>
              <a:rPr lang="en-GB"/>
              <a:t>Step 1: What is a win?</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1" name="Shape 521"/>
        <p:cNvGrpSpPr/>
        <p:nvPr/>
      </p:nvGrpSpPr>
      <p:grpSpPr>
        <a:xfrm>
          <a:off x="0" y="0"/>
          <a:ext cx="0" cy="0"/>
          <a:chOff x="0" y="0"/>
          <a:chExt cx="0" cy="0"/>
        </a:xfrm>
      </p:grpSpPr>
      <p:sp>
        <p:nvSpPr>
          <p:cNvPr id="522" name="Google Shape;522;g3943707e714_0_260"/>
          <p:cNvSpPr txBox="1"/>
          <p:nvPr>
            <p:ph type="ctrTitle"/>
          </p:nvPr>
        </p:nvSpPr>
        <p:spPr>
          <a:xfrm>
            <a:off x="1524000" y="3051643"/>
            <a:ext cx="9144000" cy="9699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t/>
            </a:r>
            <a:endParaRPr/>
          </a:p>
          <a:p>
            <a:pPr indent="0" lvl="0" marL="0" rtl="0" algn="ctr">
              <a:lnSpc>
                <a:spcPct val="90000"/>
              </a:lnSpc>
              <a:spcBef>
                <a:spcPts val="0"/>
              </a:spcBef>
              <a:spcAft>
                <a:spcPts val="0"/>
              </a:spcAft>
              <a:buClr>
                <a:schemeClr val="dk1"/>
              </a:buClr>
              <a:buSzPct val="100000"/>
              <a:buFont typeface="Calibri"/>
              <a:buNone/>
            </a:pPr>
            <a:r>
              <a:rPr lang="en-GB"/>
              <a:t>Step 2: What is the problem and how do you fix it?</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sp>
        <p:nvSpPr>
          <p:cNvPr id="528" name="Google Shape;528;g3943707e714_0_265"/>
          <p:cNvSpPr txBox="1"/>
          <p:nvPr>
            <p:ph type="ctrTitle"/>
          </p:nvPr>
        </p:nvSpPr>
        <p:spPr>
          <a:xfrm>
            <a:off x="1524000" y="3051643"/>
            <a:ext cx="9144000" cy="9699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t/>
            </a:r>
            <a:endParaRPr/>
          </a:p>
          <a:p>
            <a:pPr indent="0" lvl="0" marL="0" rtl="0" algn="ctr">
              <a:lnSpc>
                <a:spcPct val="90000"/>
              </a:lnSpc>
              <a:spcBef>
                <a:spcPts val="0"/>
              </a:spcBef>
              <a:spcAft>
                <a:spcPts val="0"/>
              </a:spcAft>
              <a:buClr>
                <a:schemeClr val="dk1"/>
              </a:buClr>
              <a:buSzPct val="100000"/>
              <a:buFont typeface="Calibri"/>
              <a:buNone/>
            </a:pPr>
            <a:r>
              <a:rPr lang="en-GB"/>
              <a:t>Step 3: Forming a team</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3" name="Shape 533"/>
        <p:cNvGrpSpPr/>
        <p:nvPr/>
      </p:nvGrpSpPr>
      <p:grpSpPr>
        <a:xfrm>
          <a:off x="0" y="0"/>
          <a:ext cx="0" cy="0"/>
          <a:chOff x="0" y="0"/>
          <a:chExt cx="0" cy="0"/>
        </a:xfrm>
      </p:grpSpPr>
      <p:sp>
        <p:nvSpPr>
          <p:cNvPr id="534" name="Google Shape;534;g3943707e714_0_230"/>
          <p:cNvSpPr txBox="1"/>
          <p:nvPr>
            <p:ph type="ctrTitle"/>
          </p:nvPr>
        </p:nvSpPr>
        <p:spPr>
          <a:xfrm>
            <a:off x="1524000" y="3051643"/>
            <a:ext cx="9144000" cy="9699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t/>
            </a:r>
            <a:endParaRPr/>
          </a:p>
          <a:p>
            <a:pPr indent="0" lvl="0" marL="0" rtl="0" algn="ctr">
              <a:lnSpc>
                <a:spcPct val="90000"/>
              </a:lnSpc>
              <a:spcBef>
                <a:spcPts val="0"/>
              </a:spcBef>
              <a:spcAft>
                <a:spcPts val="0"/>
              </a:spcAft>
              <a:buClr>
                <a:schemeClr val="dk1"/>
              </a:buClr>
              <a:buSzPct val="100000"/>
              <a:buFont typeface="Calibri"/>
              <a:buNone/>
            </a:pPr>
            <a:r>
              <a:rPr lang="en-GB"/>
              <a:t>Step 4: Planning the campaign</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pic>
        <p:nvPicPr>
          <p:cNvPr id="127" name="Google Shape;127;p3"/>
          <p:cNvPicPr preferRelativeResize="0"/>
          <p:nvPr>
            <p:ph idx="1" type="body"/>
          </p:nvPr>
        </p:nvPicPr>
        <p:blipFill rotWithShape="1">
          <a:blip r:embed="rId3">
            <a:alphaModFix/>
          </a:blip>
          <a:srcRect b="0" l="0" r="0" t="0"/>
          <a:stretch/>
        </p:blipFill>
        <p:spPr>
          <a:xfrm>
            <a:off x="3517900" y="42566"/>
            <a:ext cx="4737100" cy="6815434"/>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sp>
        <p:nvSpPr>
          <p:cNvPr id="540" name="Google Shape;540;g3943707e714_0_270"/>
          <p:cNvSpPr txBox="1"/>
          <p:nvPr>
            <p:ph type="ctrTitle"/>
          </p:nvPr>
        </p:nvSpPr>
        <p:spPr>
          <a:xfrm>
            <a:off x="1524000" y="3051643"/>
            <a:ext cx="9144000" cy="9699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t/>
            </a:r>
            <a:endParaRPr/>
          </a:p>
          <a:p>
            <a:pPr indent="0" lvl="0" marL="0" rtl="0" algn="ctr">
              <a:lnSpc>
                <a:spcPct val="90000"/>
              </a:lnSpc>
              <a:spcBef>
                <a:spcPts val="0"/>
              </a:spcBef>
              <a:spcAft>
                <a:spcPts val="0"/>
              </a:spcAft>
              <a:buClr>
                <a:schemeClr val="dk1"/>
              </a:buClr>
              <a:buSzPct val="100000"/>
              <a:buFont typeface="Calibri"/>
              <a:buNone/>
            </a:pPr>
            <a:r>
              <a:rPr lang="en-GB"/>
              <a:t>Understanding Voting</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5" name="Shape 545"/>
        <p:cNvGrpSpPr/>
        <p:nvPr/>
      </p:nvGrpSpPr>
      <p:grpSpPr>
        <a:xfrm>
          <a:off x="0" y="0"/>
          <a:ext cx="0" cy="0"/>
          <a:chOff x="0" y="0"/>
          <a:chExt cx="0" cy="0"/>
        </a:xfrm>
      </p:grpSpPr>
      <p:sp>
        <p:nvSpPr>
          <p:cNvPr id="546" name="Google Shape;546;g3943707e714_0_275"/>
          <p:cNvSpPr txBox="1"/>
          <p:nvPr>
            <p:ph type="ctrTitle"/>
          </p:nvPr>
        </p:nvSpPr>
        <p:spPr>
          <a:xfrm>
            <a:off x="1524000" y="3051643"/>
            <a:ext cx="9144000" cy="9699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t/>
            </a:r>
            <a:endParaRPr>
              <a:highlight>
                <a:schemeClr val="lt1"/>
              </a:highlight>
            </a:endParaRPr>
          </a:p>
          <a:p>
            <a:pPr indent="0" lvl="0" marL="0" rtl="0" algn="ctr">
              <a:lnSpc>
                <a:spcPct val="90000"/>
              </a:lnSpc>
              <a:spcBef>
                <a:spcPts val="0"/>
              </a:spcBef>
              <a:spcAft>
                <a:spcPts val="0"/>
              </a:spcAft>
              <a:buClr>
                <a:schemeClr val="dk1"/>
              </a:buClr>
              <a:buSzPct val="100000"/>
              <a:buFont typeface="Calibri"/>
              <a:buNone/>
            </a:pPr>
            <a:r>
              <a:t/>
            </a:r>
            <a:endParaRPr>
              <a:highlight>
                <a:schemeClr val="lt1"/>
              </a:highlight>
            </a:endParaRPr>
          </a:p>
        </p:txBody>
      </p:sp>
      <p:graphicFrame>
        <p:nvGraphicFramePr>
          <p:cNvPr id="547" name="Google Shape;547;g3943707e714_0_275"/>
          <p:cNvGraphicFramePr/>
          <p:nvPr/>
        </p:nvGraphicFramePr>
        <p:xfrm>
          <a:off x="2014975" y="746275"/>
          <a:ext cx="3000000" cy="3000000"/>
        </p:xfrm>
        <a:graphic>
          <a:graphicData uri="http://schemas.openxmlformats.org/drawingml/2006/table">
            <a:tbl>
              <a:tblPr>
                <a:noFill/>
                <a:tableStyleId>{E0D63801-1EA4-440F-8AC0-94F554F54599}</a:tableStyleId>
              </a:tblPr>
              <a:tblGrid>
                <a:gridCol w="3276950"/>
                <a:gridCol w="3276950"/>
              </a:tblGrid>
              <a:tr h="927150">
                <a:tc>
                  <a:txBody>
                    <a:bodyPr/>
                    <a:lstStyle/>
                    <a:p>
                      <a:pPr indent="0" lvl="0" marL="0" rtl="0" algn="l">
                        <a:spcBef>
                          <a:spcPts val="0"/>
                        </a:spcBef>
                        <a:spcAft>
                          <a:spcPts val="0"/>
                        </a:spcAft>
                        <a:buNone/>
                      </a:pPr>
                      <a:r>
                        <a:rPr lang="en-GB">
                          <a:solidFill>
                            <a:schemeClr val="dk1"/>
                          </a:solidFill>
                          <a:highlight>
                            <a:schemeClr val="lt1"/>
                          </a:highlight>
                          <a:latin typeface="Ubuntu"/>
                          <a:ea typeface="Ubuntu"/>
                          <a:cs typeface="Ubuntu"/>
                          <a:sym typeface="Ubuntu"/>
                        </a:rPr>
                        <a:t>Kitten A</a:t>
                      </a:r>
                      <a:endParaRPr>
                        <a:solidFill>
                          <a:schemeClr val="dk1"/>
                        </a:solidFill>
                        <a:highlight>
                          <a:schemeClr val="lt1"/>
                        </a:highlight>
                        <a:latin typeface="Ubuntu"/>
                        <a:ea typeface="Ubuntu"/>
                        <a:cs typeface="Ubuntu"/>
                        <a:sym typeface="Ubuntu"/>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rtl="0" algn="l">
                        <a:spcBef>
                          <a:spcPts val="0"/>
                        </a:spcBef>
                        <a:spcAft>
                          <a:spcPts val="0"/>
                        </a:spcAft>
                        <a:buClr>
                          <a:srgbClr val="000000"/>
                        </a:buClr>
                        <a:buSzPts val="1100"/>
                        <a:buFont typeface="Arial"/>
                        <a:buNone/>
                      </a:pPr>
                      <a:r>
                        <a:rPr b="1" lang="en-GB">
                          <a:solidFill>
                            <a:schemeClr val="dk1"/>
                          </a:solidFill>
                          <a:highlight>
                            <a:schemeClr val="lt1"/>
                          </a:highlight>
                          <a:latin typeface="Ubuntu"/>
                          <a:ea typeface="Ubuntu"/>
                          <a:cs typeface="Ubuntu"/>
                          <a:sym typeface="Ubuntu"/>
                        </a:rPr>
                        <a:t>3</a:t>
                      </a:r>
                      <a:endParaRPr>
                        <a:solidFill>
                          <a:schemeClr val="dk1"/>
                        </a:solidFill>
                        <a:highlight>
                          <a:schemeClr val="lt1"/>
                        </a:highlight>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r>
              <a:tr h="927150">
                <a:tc>
                  <a:txBody>
                    <a:bodyPr/>
                    <a:lstStyle/>
                    <a:p>
                      <a:pPr indent="0" lvl="0" marL="0" rtl="0" algn="l">
                        <a:spcBef>
                          <a:spcPts val="0"/>
                        </a:spcBef>
                        <a:spcAft>
                          <a:spcPts val="0"/>
                        </a:spcAft>
                        <a:buNone/>
                      </a:pPr>
                      <a:r>
                        <a:rPr lang="en-GB">
                          <a:solidFill>
                            <a:schemeClr val="dk1"/>
                          </a:solidFill>
                          <a:highlight>
                            <a:schemeClr val="lt1"/>
                          </a:highlight>
                          <a:latin typeface="Ubuntu"/>
                          <a:ea typeface="Ubuntu"/>
                          <a:cs typeface="Ubuntu"/>
                          <a:sym typeface="Ubuntu"/>
                        </a:rPr>
                        <a:t>Kitten B</a:t>
                      </a:r>
                      <a:endParaRPr>
                        <a:solidFill>
                          <a:schemeClr val="dk1"/>
                        </a:solidFill>
                        <a:highlight>
                          <a:schemeClr val="lt1"/>
                        </a:highlight>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b="1" lang="en-GB">
                          <a:solidFill>
                            <a:schemeClr val="dk1"/>
                          </a:solidFill>
                          <a:highlight>
                            <a:schemeClr val="lt1"/>
                          </a:highlight>
                          <a:latin typeface="Ubuntu"/>
                          <a:ea typeface="Ubuntu"/>
                          <a:cs typeface="Ubuntu"/>
                          <a:sym typeface="Ubuntu"/>
                        </a:rPr>
                        <a:t>1</a:t>
                      </a:r>
                      <a:endParaRPr b="1">
                        <a:solidFill>
                          <a:schemeClr val="dk1"/>
                        </a:solidFill>
                        <a:highlight>
                          <a:schemeClr val="lt1"/>
                        </a:highlight>
                        <a:latin typeface="Ubuntu"/>
                        <a:ea typeface="Ubuntu"/>
                        <a:cs typeface="Ubuntu"/>
                        <a:sym typeface="Ubuntu"/>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r>
              <a:tr h="927150">
                <a:tc>
                  <a:txBody>
                    <a:bodyPr/>
                    <a:lstStyle/>
                    <a:p>
                      <a:pPr indent="0" lvl="0" marL="0" rtl="0" algn="l">
                        <a:spcBef>
                          <a:spcPts val="0"/>
                        </a:spcBef>
                        <a:spcAft>
                          <a:spcPts val="0"/>
                        </a:spcAft>
                        <a:buNone/>
                      </a:pPr>
                      <a:r>
                        <a:rPr lang="en-GB">
                          <a:solidFill>
                            <a:schemeClr val="dk1"/>
                          </a:solidFill>
                          <a:highlight>
                            <a:schemeClr val="lt1"/>
                          </a:highlight>
                          <a:latin typeface="Ubuntu"/>
                          <a:ea typeface="Ubuntu"/>
                          <a:cs typeface="Ubuntu"/>
                          <a:sym typeface="Ubuntu"/>
                        </a:rPr>
                        <a:t>Kitten C</a:t>
                      </a:r>
                      <a:endParaRPr>
                        <a:solidFill>
                          <a:schemeClr val="dk1"/>
                        </a:solidFill>
                        <a:highlight>
                          <a:schemeClr val="lt1"/>
                        </a:highlight>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rtl="0" algn="l">
                        <a:spcBef>
                          <a:spcPts val="0"/>
                        </a:spcBef>
                        <a:spcAft>
                          <a:spcPts val="0"/>
                        </a:spcAft>
                        <a:buClr>
                          <a:srgbClr val="000000"/>
                        </a:buClr>
                        <a:buSzPts val="1100"/>
                        <a:buFont typeface="Arial"/>
                        <a:buNone/>
                      </a:pPr>
                      <a:r>
                        <a:rPr b="1" lang="en-GB">
                          <a:solidFill>
                            <a:schemeClr val="dk1"/>
                          </a:solidFill>
                          <a:highlight>
                            <a:schemeClr val="lt1"/>
                          </a:highlight>
                          <a:latin typeface="Ubuntu"/>
                          <a:ea typeface="Ubuntu"/>
                          <a:cs typeface="Ubuntu"/>
                          <a:sym typeface="Ubuntu"/>
                        </a:rPr>
                        <a:t>2</a:t>
                      </a:r>
                      <a:endParaRPr>
                        <a:solidFill>
                          <a:schemeClr val="dk1"/>
                        </a:solidFill>
                        <a:highlight>
                          <a:schemeClr val="lt1"/>
                        </a:highlight>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r>
              <a:tr h="927150">
                <a:tc>
                  <a:txBody>
                    <a:bodyPr/>
                    <a:lstStyle/>
                    <a:p>
                      <a:pPr indent="0" lvl="0" marL="0" rtl="0" algn="l">
                        <a:spcBef>
                          <a:spcPts val="0"/>
                        </a:spcBef>
                        <a:spcAft>
                          <a:spcPts val="0"/>
                        </a:spcAft>
                        <a:buNone/>
                      </a:pPr>
                      <a:r>
                        <a:rPr lang="en-GB">
                          <a:solidFill>
                            <a:schemeClr val="dk1"/>
                          </a:solidFill>
                          <a:highlight>
                            <a:schemeClr val="lt1"/>
                          </a:highlight>
                          <a:latin typeface="Ubuntu"/>
                          <a:ea typeface="Ubuntu"/>
                          <a:cs typeface="Ubuntu"/>
                          <a:sym typeface="Ubuntu"/>
                        </a:rPr>
                        <a:t>Dog</a:t>
                      </a:r>
                      <a:endParaRPr>
                        <a:solidFill>
                          <a:schemeClr val="dk1"/>
                        </a:solidFill>
                        <a:highlight>
                          <a:schemeClr val="lt1"/>
                        </a:highlight>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rtl="0" algn="l">
                        <a:spcBef>
                          <a:spcPts val="0"/>
                        </a:spcBef>
                        <a:spcAft>
                          <a:spcPts val="0"/>
                        </a:spcAft>
                        <a:buClr>
                          <a:srgbClr val="000000"/>
                        </a:buClr>
                        <a:buSzPts val="1100"/>
                        <a:buFont typeface="Arial"/>
                        <a:buNone/>
                      </a:pPr>
                      <a:r>
                        <a:t/>
                      </a:r>
                      <a:endParaRPr>
                        <a:solidFill>
                          <a:schemeClr val="dk1"/>
                        </a:solidFill>
                        <a:highlight>
                          <a:schemeClr val="lt1"/>
                        </a:highlight>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r>
              <a:tr h="927150">
                <a:tc>
                  <a:txBody>
                    <a:bodyPr/>
                    <a:lstStyle/>
                    <a:p>
                      <a:pPr indent="0" lvl="0" marL="0" rtl="0" algn="l">
                        <a:spcBef>
                          <a:spcPts val="0"/>
                        </a:spcBef>
                        <a:spcAft>
                          <a:spcPts val="0"/>
                        </a:spcAft>
                        <a:buNone/>
                      </a:pPr>
                      <a:r>
                        <a:rPr lang="en-GB">
                          <a:solidFill>
                            <a:schemeClr val="dk1"/>
                          </a:solidFill>
                          <a:highlight>
                            <a:schemeClr val="lt1"/>
                          </a:highlight>
                          <a:latin typeface="Ubuntu"/>
                          <a:ea typeface="Ubuntu"/>
                          <a:cs typeface="Ubuntu"/>
                          <a:sym typeface="Ubuntu"/>
                        </a:rPr>
                        <a:t>RON</a:t>
                      </a:r>
                      <a:endParaRPr>
                        <a:solidFill>
                          <a:schemeClr val="dk1"/>
                        </a:solidFill>
                        <a:highlight>
                          <a:schemeClr val="lt1"/>
                        </a:highlight>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rtl="0" algn="l">
                        <a:spcBef>
                          <a:spcPts val="0"/>
                        </a:spcBef>
                        <a:spcAft>
                          <a:spcPts val="0"/>
                        </a:spcAft>
                        <a:buClr>
                          <a:srgbClr val="000000"/>
                        </a:buClr>
                        <a:buSzPts val="1100"/>
                        <a:buFont typeface="Arial"/>
                        <a:buNone/>
                      </a:pPr>
                      <a:r>
                        <a:rPr b="1" lang="en-GB">
                          <a:solidFill>
                            <a:schemeClr val="dk1"/>
                          </a:solidFill>
                          <a:highlight>
                            <a:schemeClr val="lt1"/>
                          </a:highlight>
                          <a:latin typeface="Ubuntu"/>
                          <a:ea typeface="Ubuntu"/>
                          <a:cs typeface="Ubuntu"/>
                          <a:sym typeface="Ubuntu"/>
                        </a:rPr>
                        <a:t>4</a:t>
                      </a:r>
                      <a:endParaRPr>
                        <a:solidFill>
                          <a:schemeClr val="dk1"/>
                        </a:solidFill>
                        <a:highlight>
                          <a:schemeClr val="lt1"/>
                        </a:highlight>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r>
            </a:tbl>
          </a:graphicData>
        </a:graphic>
      </p:graphicFrame>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graphicFrame>
        <p:nvGraphicFramePr>
          <p:cNvPr id="553" name="Google Shape;553;g3943707e714_0_280"/>
          <p:cNvGraphicFramePr/>
          <p:nvPr/>
        </p:nvGraphicFramePr>
        <p:xfrm>
          <a:off x="2014975" y="746275"/>
          <a:ext cx="3000000" cy="3000000"/>
        </p:xfrm>
        <a:graphic>
          <a:graphicData uri="http://schemas.openxmlformats.org/drawingml/2006/table">
            <a:tbl>
              <a:tblPr>
                <a:noFill/>
                <a:tableStyleId>{E0D63801-1EA4-440F-8AC0-94F554F54599}</a:tableStyleId>
              </a:tblPr>
              <a:tblGrid>
                <a:gridCol w="1332925"/>
                <a:gridCol w="1332925"/>
                <a:gridCol w="1332925"/>
                <a:gridCol w="1332925"/>
                <a:gridCol w="1332925"/>
              </a:tblGrid>
              <a:tr h="907225">
                <a:tc>
                  <a:txBody>
                    <a:bodyPr/>
                    <a:lstStyle/>
                    <a:p>
                      <a:pPr indent="0" lvl="0" marL="0" rtl="0" algn="l">
                        <a:spcBef>
                          <a:spcPts val="0"/>
                        </a:spcBef>
                        <a:spcAft>
                          <a:spcPts val="0"/>
                        </a:spcAft>
                        <a:buNone/>
                      </a:pPr>
                      <a:r>
                        <a:rPr lang="en-GB">
                          <a:solidFill>
                            <a:schemeClr val="dk1"/>
                          </a:solidFill>
                          <a:latin typeface="Ubuntu"/>
                          <a:ea typeface="Ubuntu"/>
                          <a:cs typeface="Ubuntu"/>
                          <a:sym typeface="Ubuntu"/>
                        </a:rPr>
                        <a:t>Kitten A</a:t>
                      </a:r>
                      <a:endParaRPr>
                        <a:solidFill>
                          <a:schemeClr val="dk1"/>
                        </a:solidFill>
                        <a:latin typeface="Ubuntu"/>
                        <a:ea typeface="Ubuntu"/>
                        <a:cs typeface="Ubuntu"/>
                        <a:sym typeface="Ubuntu"/>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b="1" lang="en-GB">
                          <a:solidFill>
                            <a:schemeClr val="dk1"/>
                          </a:solidFill>
                          <a:latin typeface="Ubuntu"/>
                          <a:ea typeface="Ubuntu"/>
                          <a:cs typeface="Ubuntu"/>
                          <a:sym typeface="Ubuntu"/>
                        </a:rPr>
                        <a:t>12</a:t>
                      </a:r>
                      <a:endParaRPr>
                        <a:solidFill>
                          <a:schemeClr val="dk1"/>
                        </a:solidFill>
                        <a:highlight>
                          <a:srgbClr val="FFFFFF"/>
                        </a:highlight>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b="1">
                        <a:solidFill>
                          <a:srgbClr val="FFFFFF"/>
                        </a:solidFill>
                        <a:latin typeface="Ubuntu"/>
                        <a:ea typeface="Ubuntu"/>
                        <a:cs typeface="Ubuntu"/>
                        <a:sym typeface="Ubuntu"/>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b="1">
                        <a:solidFill>
                          <a:srgbClr val="FFFFFF"/>
                        </a:solidFill>
                        <a:latin typeface="Ubuntu"/>
                        <a:ea typeface="Ubuntu"/>
                        <a:cs typeface="Ubuntu"/>
                        <a:sym typeface="Ubuntu"/>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b="1">
                        <a:solidFill>
                          <a:srgbClr val="FFFFFF"/>
                        </a:solidFill>
                        <a:latin typeface="Ubuntu"/>
                        <a:ea typeface="Ubuntu"/>
                        <a:cs typeface="Ubuntu"/>
                        <a:sym typeface="Ubuntu"/>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r>
              <a:tr h="907225">
                <a:tc>
                  <a:txBody>
                    <a:bodyPr/>
                    <a:lstStyle/>
                    <a:p>
                      <a:pPr indent="0" lvl="0" marL="0" rtl="0" algn="l">
                        <a:spcBef>
                          <a:spcPts val="0"/>
                        </a:spcBef>
                        <a:spcAft>
                          <a:spcPts val="0"/>
                        </a:spcAft>
                        <a:buNone/>
                      </a:pPr>
                      <a:r>
                        <a:rPr lang="en-GB">
                          <a:solidFill>
                            <a:schemeClr val="dk1"/>
                          </a:solidFill>
                          <a:latin typeface="Ubuntu"/>
                          <a:ea typeface="Ubuntu"/>
                          <a:cs typeface="Ubuntu"/>
                          <a:sym typeface="Ubuntu"/>
                        </a:rPr>
                        <a:t>Kitten B</a:t>
                      </a:r>
                      <a:endParaRPr>
                        <a:solidFill>
                          <a:schemeClr val="dk1"/>
                        </a:solidFill>
                        <a:highlight>
                          <a:srgbClr val="FFFFFF"/>
                        </a:highlight>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b="1" lang="en-GB">
                          <a:solidFill>
                            <a:schemeClr val="dk1"/>
                          </a:solidFill>
                          <a:latin typeface="Ubuntu"/>
                          <a:ea typeface="Ubuntu"/>
                          <a:cs typeface="Ubuntu"/>
                          <a:sym typeface="Ubuntu"/>
                        </a:rPr>
                        <a:t>8</a:t>
                      </a:r>
                      <a:endParaRPr b="1">
                        <a:solidFill>
                          <a:schemeClr val="dk1"/>
                        </a:solidFill>
                        <a:latin typeface="Ubuntu"/>
                        <a:ea typeface="Ubuntu"/>
                        <a:cs typeface="Ubuntu"/>
                        <a:sym typeface="Ubuntu"/>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b="1">
                        <a:solidFill>
                          <a:srgbClr val="FFFFFF"/>
                        </a:solidFill>
                        <a:latin typeface="Ubuntu"/>
                        <a:ea typeface="Ubuntu"/>
                        <a:cs typeface="Ubuntu"/>
                        <a:sym typeface="Ubuntu"/>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b="1">
                        <a:solidFill>
                          <a:srgbClr val="FFFFFF"/>
                        </a:solidFill>
                        <a:latin typeface="Ubuntu"/>
                        <a:ea typeface="Ubuntu"/>
                        <a:cs typeface="Ubuntu"/>
                        <a:sym typeface="Ubuntu"/>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b="1">
                        <a:solidFill>
                          <a:srgbClr val="FFFFFF"/>
                        </a:solidFill>
                        <a:latin typeface="Ubuntu"/>
                        <a:ea typeface="Ubuntu"/>
                        <a:cs typeface="Ubuntu"/>
                        <a:sym typeface="Ubuntu"/>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r>
              <a:tr h="907225">
                <a:tc>
                  <a:txBody>
                    <a:bodyPr/>
                    <a:lstStyle/>
                    <a:p>
                      <a:pPr indent="0" lvl="0" marL="0" rtl="0" algn="l">
                        <a:spcBef>
                          <a:spcPts val="0"/>
                        </a:spcBef>
                        <a:spcAft>
                          <a:spcPts val="0"/>
                        </a:spcAft>
                        <a:buNone/>
                      </a:pPr>
                      <a:r>
                        <a:rPr lang="en-GB">
                          <a:solidFill>
                            <a:schemeClr val="dk1"/>
                          </a:solidFill>
                          <a:latin typeface="Ubuntu"/>
                          <a:ea typeface="Ubuntu"/>
                          <a:cs typeface="Ubuntu"/>
                          <a:sym typeface="Ubuntu"/>
                        </a:rPr>
                        <a:t>Kitten C</a:t>
                      </a:r>
                      <a:endParaRPr>
                        <a:solidFill>
                          <a:schemeClr val="dk1"/>
                        </a:solidFill>
                        <a:highlight>
                          <a:srgbClr val="FFFFFF"/>
                        </a:highlight>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b="1" lang="en-GB">
                          <a:solidFill>
                            <a:schemeClr val="dk1"/>
                          </a:solidFill>
                          <a:latin typeface="Ubuntu"/>
                          <a:ea typeface="Ubuntu"/>
                          <a:cs typeface="Ubuntu"/>
                          <a:sym typeface="Ubuntu"/>
                        </a:rPr>
                        <a:t>7</a:t>
                      </a:r>
                      <a:endParaRPr>
                        <a:solidFill>
                          <a:schemeClr val="dk1"/>
                        </a:solidFill>
                        <a:highlight>
                          <a:srgbClr val="FFFFFF"/>
                        </a:highlight>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b="1">
                        <a:solidFill>
                          <a:srgbClr val="FFFFFF"/>
                        </a:solidFill>
                        <a:latin typeface="Ubuntu"/>
                        <a:ea typeface="Ubuntu"/>
                        <a:cs typeface="Ubuntu"/>
                        <a:sym typeface="Ubuntu"/>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b="1">
                        <a:solidFill>
                          <a:srgbClr val="FFFFFF"/>
                        </a:solidFill>
                        <a:latin typeface="Ubuntu"/>
                        <a:ea typeface="Ubuntu"/>
                        <a:cs typeface="Ubuntu"/>
                        <a:sym typeface="Ubuntu"/>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b="1">
                        <a:solidFill>
                          <a:srgbClr val="FFFFFF"/>
                        </a:solidFill>
                        <a:latin typeface="Ubuntu"/>
                        <a:ea typeface="Ubuntu"/>
                        <a:cs typeface="Ubuntu"/>
                        <a:sym typeface="Ubuntu"/>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r>
              <a:tr h="907225">
                <a:tc>
                  <a:txBody>
                    <a:bodyPr/>
                    <a:lstStyle/>
                    <a:p>
                      <a:pPr indent="0" lvl="0" marL="0" rtl="0" algn="l">
                        <a:spcBef>
                          <a:spcPts val="0"/>
                        </a:spcBef>
                        <a:spcAft>
                          <a:spcPts val="0"/>
                        </a:spcAft>
                        <a:buNone/>
                      </a:pPr>
                      <a:r>
                        <a:rPr lang="en-GB">
                          <a:solidFill>
                            <a:schemeClr val="dk1"/>
                          </a:solidFill>
                          <a:latin typeface="Ubuntu"/>
                          <a:ea typeface="Ubuntu"/>
                          <a:cs typeface="Ubuntu"/>
                          <a:sym typeface="Ubuntu"/>
                        </a:rPr>
                        <a:t>Dog</a:t>
                      </a:r>
                      <a:endParaRPr>
                        <a:solidFill>
                          <a:schemeClr val="dk1"/>
                        </a:solidFill>
                        <a:highlight>
                          <a:srgbClr val="FFFFFF"/>
                        </a:highlight>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b="1" lang="en-GB">
                          <a:solidFill>
                            <a:schemeClr val="dk1"/>
                          </a:solidFill>
                          <a:latin typeface="Ubuntu"/>
                          <a:ea typeface="Ubuntu"/>
                          <a:cs typeface="Ubuntu"/>
                          <a:sym typeface="Ubuntu"/>
                        </a:rPr>
                        <a:t>4</a:t>
                      </a:r>
                      <a:endParaRPr>
                        <a:solidFill>
                          <a:schemeClr val="dk1"/>
                        </a:solidFill>
                        <a:highlight>
                          <a:srgbClr val="FFFFFF"/>
                        </a:highlight>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b="1">
                        <a:solidFill>
                          <a:srgbClr val="FFFFFF"/>
                        </a:solidFill>
                        <a:latin typeface="Ubuntu"/>
                        <a:ea typeface="Ubuntu"/>
                        <a:cs typeface="Ubuntu"/>
                        <a:sym typeface="Ubuntu"/>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b="1">
                        <a:solidFill>
                          <a:srgbClr val="FFFFFF"/>
                        </a:solidFill>
                        <a:latin typeface="Ubuntu"/>
                        <a:ea typeface="Ubuntu"/>
                        <a:cs typeface="Ubuntu"/>
                        <a:sym typeface="Ubuntu"/>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a:highlight>
                          <a:srgbClr val="FFFFFF"/>
                        </a:highlight>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r>
              <a:tr h="907225">
                <a:tc>
                  <a:txBody>
                    <a:bodyPr/>
                    <a:lstStyle/>
                    <a:p>
                      <a:pPr indent="0" lvl="0" marL="0" rtl="0" algn="l">
                        <a:spcBef>
                          <a:spcPts val="0"/>
                        </a:spcBef>
                        <a:spcAft>
                          <a:spcPts val="0"/>
                        </a:spcAft>
                        <a:buNone/>
                      </a:pPr>
                      <a:r>
                        <a:rPr lang="en-GB">
                          <a:solidFill>
                            <a:schemeClr val="dk1"/>
                          </a:solidFill>
                          <a:latin typeface="Ubuntu"/>
                          <a:ea typeface="Ubuntu"/>
                          <a:cs typeface="Ubuntu"/>
                          <a:sym typeface="Ubuntu"/>
                        </a:rPr>
                        <a:t>RON</a:t>
                      </a:r>
                      <a:endParaRPr>
                        <a:solidFill>
                          <a:schemeClr val="dk1"/>
                        </a:solidFill>
                        <a:highlight>
                          <a:srgbClr val="FFFFFF"/>
                        </a:highlight>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b="1" lang="en-GB">
                          <a:solidFill>
                            <a:schemeClr val="dk1"/>
                          </a:solidFill>
                          <a:latin typeface="Ubuntu"/>
                          <a:ea typeface="Ubuntu"/>
                          <a:cs typeface="Ubuntu"/>
                          <a:sym typeface="Ubuntu"/>
                        </a:rPr>
                        <a:t>1</a:t>
                      </a:r>
                      <a:endParaRPr>
                        <a:solidFill>
                          <a:schemeClr val="dk1"/>
                        </a:solidFill>
                        <a:highlight>
                          <a:srgbClr val="FFFFFF"/>
                        </a:highlight>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b="1">
                        <a:solidFill>
                          <a:srgbClr val="FFFFFF"/>
                        </a:solidFill>
                        <a:latin typeface="Ubuntu"/>
                        <a:ea typeface="Ubuntu"/>
                        <a:cs typeface="Ubuntu"/>
                        <a:sym typeface="Ubuntu"/>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b="1">
                        <a:solidFill>
                          <a:srgbClr val="FFFFFF"/>
                        </a:solidFill>
                        <a:latin typeface="Ubuntu"/>
                        <a:ea typeface="Ubuntu"/>
                        <a:cs typeface="Ubuntu"/>
                        <a:sym typeface="Ubuntu"/>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b="1">
                        <a:solidFill>
                          <a:srgbClr val="FFFFFF"/>
                        </a:solidFill>
                        <a:latin typeface="Ubuntu"/>
                        <a:ea typeface="Ubuntu"/>
                        <a:cs typeface="Ubuntu"/>
                        <a:sym typeface="Ubuntu"/>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r>
            </a:tbl>
          </a:graphicData>
        </a:graphic>
      </p:graphicFrame>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8" name="Shape 558"/>
        <p:cNvGrpSpPr/>
        <p:nvPr/>
      </p:nvGrpSpPr>
      <p:grpSpPr>
        <a:xfrm>
          <a:off x="0" y="0"/>
          <a:ext cx="0" cy="0"/>
          <a:chOff x="0" y="0"/>
          <a:chExt cx="0" cy="0"/>
        </a:xfrm>
      </p:grpSpPr>
      <p:graphicFrame>
        <p:nvGraphicFramePr>
          <p:cNvPr id="559" name="Google Shape;559;g3943707e714_0_298"/>
          <p:cNvGraphicFramePr/>
          <p:nvPr/>
        </p:nvGraphicFramePr>
        <p:xfrm>
          <a:off x="2014975" y="746275"/>
          <a:ext cx="3000000" cy="3000000"/>
        </p:xfrm>
        <a:graphic>
          <a:graphicData uri="http://schemas.openxmlformats.org/drawingml/2006/table">
            <a:tbl>
              <a:tblPr>
                <a:noFill/>
                <a:tableStyleId>{E0D63801-1EA4-440F-8AC0-94F554F54599}</a:tableStyleId>
              </a:tblPr>
              <a:tblGrid>
                <a:gridCol w="1332925"/>
                <a:gridCol w="1332925"/>
                <a:gridCol w="1332925"/>
                <a:gridCol w="1332925"/>
                <a:gridCol w="1332925"/>
              </a:tblGrid>
              <a:tr h="907225">
                <a:tc>
                  <a:txBody>
                    <a:bodyPr/>
                    <a:lstStyle/>
                    <a:p>
                      <a:pPr indent="0" lvl="0" marL="0" rtl="0" algn="l">
                        <a:spcBef>
                          <a:spcPts val="0"/>
                        </a:spcBef>
                        <a:spcAft>
                          <a:spcPts val="0"/>
                        </a:spcAft>
                        <a:buNone/>
                      </a:pPr>
                      <a:r>
                        <a:rPr lang="en-GB">
                          <a:solidFill>
                            <a:schemeClr val="dk1"/>
                          </a:solidFill>
                          <a:latin typeface="Ubuntu"/>
                          <a:ea typeface="Ubuntu"/>
                          <a:cs typeface="Ubuntu"/>
                          <a:sym typeface="Ubuntu"/>
                        </a:rPr>
                        <a:t>Kitten A</a:t>
                      </a:r>
                      <a:endParaRPr>
                        <a:solidFill>
                          <a:schemeClr val="dk1"/>
                        </a:solidFill>
                        <a:latin typeface="Ubuntu"/>
                        <a:ea typeface="Ubuntu"/>
                        <a:cs typeface="Ubuntu"/>
                        <a:sym typeface="Ubuntu"/>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b="1" lang="en-GB">
                          <a:solidFill>
                            <a:schemeClr val="dk1"/>
                          </a:solidFill>
                          <a:latin typeface="Ubuntu"/>
                          <a:ea typeface="Ubuntu"/>
                          <a:cs typeface="Ubuntu"/>
                          <a:sym typeface="Ubuntu"/>
                        </a:rPr>
                        <a:t>12</a:t>
                      </a:r>
                      <a:endParaRPr>
                        <a:solidFill>
                          <a:schemeClr val="dk1"/>
                        </a:solidFill>
                        <a:highlight>
                          <a:srgbClr val="FFFFFF"/>
                        </a:highlight>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b="1">
                        <a:solidFill>
                          <a:srgbClr val="FFFFFF"/>
                        </a:solidFill>
                        <a:latin typeface="Ubuntu"/>
                        <a:ea typeface="Ubuntu"/>
                        <a:cs typeface="Ubuntu"/>
                        <a:sym typeface="Ubuntu"/>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b="1">
                        <a:solidFill>
                          <a:srgbClr val="FFFFFF"/>
                        </a:solidFill>
                        <a:latin typeface="Ubuntu"/>
                        <a:ea typeface="Ubuntu"/>
                        <a:cs typeface="Ubuntu"/>
                        <a:sym typeface="Ubuntu"/>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b="1">
                        <a:solidFill>
                          <a:srgbClr val="FFFFFF"/>
                        </a:solidFill>
                        <a:latin typeface="Ubuntu"/>
                        <a:ea typeface="Ubuntu"/>
                        <a:cs typeface="Ubuntu"/>
                        <a:sym typeface="Ubuntu"/>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r>
              <a:tr h="907225">
                <a:tc>
                  <a:txBody>
                    <a:bodyPr/>
                    <a:lstStyle/>
                    <a:p>
                      <a:pPr indent="0" lvl="0" marL="0" rtl="0" algn="l">
                        <a:spcBef>
                          <a:spcPts val="0"/>
                        </a:spcBef>
                        <a:spcAft>
                          <a:spcPts val="0"/>
                        </a:spcAft>
                        <a:buNone/>
                      </a:pPr>
                      <a:r>
                        <a:rPr lang="en-GB">
                          <a:solidFill>
                            <a:schemeClr val="dk1"/>
                          </a:solidFill>
                          <a:latin typeface="Ubuntu"/>
                          <a:ea typeface="Ubuntu"/>
                          <a:cs typeface="Ubuntu"/>
                          <a:sym typeface="Ubuntu"/>
                        </a:rPr>
                        <a:t>Kitten B</a:t>
                      </a:r>
                      <a:endParaRPr>
                        <a:solidFill>
                          <a:schemeClr val="dk1"/>
                        </a:solidFill>
                        <a:highlight>
                          <a:srgbClr val="FFFFFF"/>
                        </a:highlight>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b="1" lang="en-GB">
                          <a:solidFill>
                            <a:schemeClr val="dk1"/>
                          </a:solidFill>
                          <a:latin typeface="Ubuntu"/>
                          <a:ea typeface="Ubuntu"/>
                          <a:cs typeface="Ubuntu"/>
                          <a:sym typeface="Ubuntu"/>
                        </a:rPr>
                        <a:t>8</a:t>
                      </a:r>
                      <a:endParaRPr b="1">
                        <a:solidFill>
                          <a:schemeClr val="dk1"/>
                        </a:solidFill>
                        <a:latin typeface="Ubuntu"/>
                        <a:ea typeface="Ubuntu"/>
                        <a:cs typeface="Ubuntu"/>
                        <a:sym typeface="Ubuntu"/>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b="1">
                        <a:solidFill>
                          <a:srgbClr val="FFFFFF"/>
                        </a:solidFill>
                        <a:latin typeface="Ubuntu"/>
                        <a:ea typeface="Ubuntu"/>
                        <a:cs typeface="Ubuntu"/>
                        <a:sym typeface="Ubuntu"/>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b="1">
                        <a:solidFill>
                          <a:srgbClr val="FFFFFF"/>
                        </a:solidFill>
                        <a:latin typeface="Ubuntu"/>
                        <a:ea typeface="Ubuntu"/>
                        <a:cs typeface="Ubuntu"/>
                        <a:sym typeface="Ubuntu"/>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b="1">
                        <a:solidFill>
                          <a:srgbClr val="FFFFFF"/>
                        </a:solidFill>
                        <a:latin typeface="Ubuntu"/>
                        <a:ea typeface="Ubuntu"/>
                        <a:cs typeface="Ubuntu"/>
                        <a:sym typeface="Ubuntu"/>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r>
              <a:tr h="907225">
                <a:tc>
                  <a:txBody>
                    <a:bodyPr/>
                    <a:lstStyle/>
                    <a:p>
                      <a:pPr indent="0" lvl="0" marL="0" rtl="0" algn="l">
                        <a:spcBef>
                          <a:spcPts val="0"/>
                        </a:spcBef>
                        <a:spcAft>
                          <a:spcPts val="0"/>
                        </a:spcAft>
                        <a:buNone/>
                      </a:pPr>
                      <a:r>
                        <a:rPr lang="en-GB">
                          <a:solidFill>
                            <a:schemeClr val="dk1"/>
                          </a:solidFill>
                          <a:latin typeface="Ubuntu"/>
                          <a:ea typeface="Ubuntu"/>
                          <a:cs typeface="Ubuntu"/>
                          <a:sym typeface="Ubuntu"/>
                        </a:rPr>
                        <a:t>Kitten C</a:t>
                      </a:r>
                      <a:endParaRPr>
                        <a:solidFill>
                          <a:schemeClr val="dk1"/>
                        </a:solidFill>
                        <a:highlight>
                          <a:srgbClr val="FFFFFF"/>
                        </a:highlight>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b="1" lang="en-GB">
                          <a:solidFill>
                            <a:schemeClr val="dk1"/>
                          </a:solidFill>
                          <a:latin typeface="Ubuntu"/>
                          <a:ea typeface="Ubuntu"/>
                          <a:cs typeface="Ubuntu"/>
                          <a:sym typeface="Ubuntu"/>
                        </a:rPr>
                        <a:t>7</a:t>
                      </a:r>
                      <a:endParaRPr>
                        <a:solidFill>
                          <a:schemeClr val="dk1"/>
                        </a:solidFill>
                        <a:highlight>
                          <a:srgbClr val="FFFFFF"/>
                        </a:highlight>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b="1">
                        <a:solidFill>
                          <a:srgbClr val="FFFFFF"/>
                        </a:solidFill>
                        <a:latin typeface="Ubuntu"/>
                        <a:ea typeface="Ubuntu"/>
                        <a:cs typeface="Ubuntu"/>
                        <a:sym typeface="Ubuntu"/>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b="1">
                        <a:solidFill>
                          <a:srgbClr val="FFFFFF"/>
                        </a:solidFill>
                        <a:latin typeface="Ubuntu"/>
                        <a:ea typeface="Ubuntu"/>
                        <a:cs typeface="Ubuntu"/>
                        <a:sym typeface="Ubuntu"/>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b="1">
                        <a:solidFill>
                          <a:srgbClr val="FFFFFF"/>
                        </a:solidFill>
                        <a:latin typeface="Ubuntu"/>
                        <a:ea typeface="Ubuntu"/>
                        <a:cs typeface="Ubuntu"/>
                        <a:sym typeface="Ubuntu"/>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r>
              <a:tr h="907225">
                <a:tc>
                  <a:txBody>
                    <a:bodyPr/>
                    <a:lstStyle/>
                    <a:p>
                      <a:pPr indent="0" lvl="0" marL="0" rtl="0" algn="l">
                        <a:spcBef>
                          <a:spcPts val="0"/>
                        </a:spcBef>
                        <a:spcAft>
                          <a:spcPts val="0"/>
                        </a:spcAft>
                        <a:buNone/>
                      </a:pPr>
                      <a:r>
                        <a:rPr lang="en-GB">
                          <a:solidFill>
                            <a:schemeClr val="dk1"/>
                          </a:solidFill>
                          <a:latin typeface="Ubuntu"/>
                          <a:ea typeface="Ubuntu"/>
                          <a:cs typeface="Ubuntu"/>
                          <a:sym typeface="Ubuntu"/>
                        </a:rPr>
                        <a:t>Dog</a:t>
                      </a:r>
                      <a:endParaRPr>
                        <a:solidFill>
                          <a:schemeClr val="dk1"/>
                        </a:solidFill>
                        <a:highlight>
                          <a:srgbClr val="FFFFFF"/>
                        </a:highlight>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b="1" lang="en-GB">
                          <a:solidFill>
                            <a:schemeClr val="dk1"/>
                          </a:solidFill>
                          <a:latin typeface="Ubuntu"/>
                          <a:ea typeface="Ubuntu"/>
                          <a:cs typeface="Ubuntu"/>
                          <a:sym typeface="Ubuntu"/>
                        </a:rPr>
                        <a:t>4</a:t>
                      </a:r>
                      <a:endParaRPr>
                        <a:solidFill>
                          <a:schemeClr val="dk1"/>
                        </a:solidFill>
                        <a:highlight>
                          <a:srgbClr val="FFFFFF"/>
                        </a:highlight>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b="1">
                        <a:solidFill>
                          <a:srgbClr val="FFFFFF"/>
                        </a:solidFill>
                        <a:latin typeface="Ubuntu"/>
                        <a:ea typeface="Ubuntu"/>
                        <a:cs typeface="Ubuntu"/>
                        <a:sym typeface="Ubuntu"/>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b="1">
                        <a:solidFill>
                          <a:srgbClr val="FFFFFF"/>
                        </a:solidFill>
                        <a:latin typeface="Ubuntu"/>
                        <a:ea typeface="Ubuntu"/>
                        <a:cs typeface="Ubuntu"/>
                        <a:sym typeface="Ubuntu"/>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a:highlight>
                          <a:srgbClr val="FFFFFF"/>
                        </a:highlight>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r>
              <a:tr h="907225">
                <a:tc>
                  <a:txBody>
                    <a:bodyPr/>
                    <a:lstStyle/>
                    <a:p>
                      <a:pPr indent="0" lvl="0" marL="0" rtl="0" algn="l">
                        <a:spcBef>
                          <a:spcPts val="0"/>
                        </a:spcBef>
                        <a:spcAft>
                          <a:spcPts val="0"/>
                        </a:spcAft>
                        <a:buNone/>
                      </a:pPr>
                      <a:r>
                        <a:rPr lang="en-GB">
                          <a:solidFill>
                            <a:schemeClr val="dk1"/>
                          </a:solidFill>
                          <a:latin typeface="Ubuntu"/>
                          <a:ea typeface="Ubuntu"/>
                          <a:cs typeface="Ubuntu"/>
                          <a:sym typeface="Ubuntu"/>
                        </a:rPr>
                        <a:t>RON</a:t>
                      </a:r>
                      <a:endParaRPr>
                        <a:solidFill>
                          <a:schemeClr val="dk1"/>
                        </a:solidFill>
                        <a:highlight>
                          <a:srgbClr val="FFFFFF"/>
                        </a:highlight>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b="1" lang="en-GB">
                          <a:solidFill>
                            <a:schemeClr val="dk1"/>
                          </a:solidFill>
                          <a:latin typeface="Ubuntu"/>
                          <a:ea typeface="Ubuntu"/>
                          <a:cs typeface="Ubuntu"/>
                          <a:sym typeface="Ubuntu"/>
                        </a:rPr>
                        <a:t>1</a:t>
                      </a:r>
                      <a:endParaRPr>
                        <a:solidFill>
                          <a:schemeClr val="dk1"/>
                        </a:solidFill>
                        <a:highlight>
                          <a:srgbClr val="FFFFFF"/>
                        </a:highlight>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b="1">
                        <a:solidFill>
                          <a:srgbClr val="FFFFFF"/>
                        </a:solidFill>
                        <a:latin typeface="Ubuntu"/>
                        <a:ea typeface="Ubuntu"/>
                        <a:cs typeface="Ubuntu"/>
                        <a:sym typeface="Ubuntu"/>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b="1">
                        <a:solidFill>
                          <a:srgbClr val="FFFFFF"/>
                        </a:solidFill>
                        <a:latin typeface="Ubuntu"/>
                        <a:ea typeface="Ubuntu"/>
                        <a:cs typeface="Ubuntu"/>
                        <a:sym typeface="Ubuntu"/>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b="1">
                        <a:solidFill>
                          <a:srgbClr val="FFFFFF"/>
                        </a:solidFill>
                        <a:latin typeface="Ubuntu"/>
                        <a:ea typeface="Ubuntu"/>
                        <a:cs typeface="Ubuntu"/>
                        <a:sym typeface="Ubuntu"/>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r>
            </a:tbl>
          </a:graphicData>
        </a:graphic>
      </p:graphicFrame>
      <p:cxnSp>
        <p:nvCxnSpPr>
          <p:cNvPr id="560" name="Google Shape;560;g3943707e714_0_298"/>
          <p:cNvCxnSpPr/>
          <p:nvPr/>
        </p:nvCxnSpPr>
        <p:spPr>
          <a:xfrm>
            <a:off x="1696475" y="4578050"/>
            <a:ext cx="2625000" cy="0"/>
          </a:xfrm>
          <a:prstGeom prst="straightConnector1">
            <a:avLst/>
          </a:prstGeom>
          <a:noFill/>
          <a:ln cap="flat" cmpd="sng" w="76200">
            <a:solidFill>
              <a:schemeClr val="dk2"/>
            </a:solidFill>
            <a:prstDash val="solid"/>
            <a:round/>
            <a:headEnd len="med" w="med" type="none"/>
            <a:tailEnd len="med" w="med" type="none"/>
          </a:ln>
        </p:spPr>
      </p:cxn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5" name="Shape 565"/>
        <p:cNvGrpSpPr/>
        <p:nvPr/>
      </p:nvGrpSpPr>
      <p:grpSpPr>
        <a:xfrm>
          <a:off x="0" y="0"/>
          <a:ext cx="0" cy="0"/>
          <a:chOff x="0" y="0"/>
          <a:chExt cx="0" cy="0"/>
        </a:xfrm>
      </p:grpSpPr>
      <p:graphicFrame>
        <p:nvGraphicFramePr>
          <p:cNvPr id="566" name="Google Shape;566;g3943707e714_0_303"/>
          <p:cNvGraphicFramePr/>
          <p:nvPr/>
        </p:nvGraphicFramePr>
        <p:xfrm>
          <a:off x="2014975" y="746275"/>
          <a:ext cx="3000000" cy="3000000"/>
        </p:xfrm>
        <a:graphic>
          <a:graphicData uri="http://schemas.openxmlformats.org/drawingml/2006/table">
            <a:tbl>
              <a:tblPr>
                <a:noFill/>
                <a:tableStyleId>{E0D63801-1EA4-440F-8AC0-94F554F54599}</a:tableStyleId>
              </a:tblPr>
              <a:tblGrid>
                <a:gridCol w="1332925"/>
                <a:gridCol w="1332925"/>
                <a:gridCol w="1332925"/>
                <a:gridCol w="1332925"/>
                <a:gridCol w="1332925"/>
              </a:tblGrid>
              <a:tr h="907225">
                <a:tc>
                  <a:txBody>
                    <a:bodyPr/>
                    <a:lstStyle/>
                    <a:p>
                      <a:pPr indent="0" lvl="0" marL="0" rtl="0" algn="l">
                        <a:spcBef>
                          <a:spcPts val="0"/>
                        </a:spcBef>
                        <a:spcAft>
                          <a:spcPts val="0"/>
                        </a:spcAft>
                        <a:buNone/>
                      </a:pPr>
                      <a:r>
                        <a:rPr lang="en-GB">
                          <a:solidFill>
                            <a:schemeClr val="dk1"/>
                          </a:solidFill>
                          <a:latin typeface="Ubuntu"/>
                          <a:ea typeface="Ubuntu"/>
                          <a:cs typeface="Ubuntu"/>
                          <a:sym typeface="Ubuntu"/>
                        </a:rPr>
                        <a:t>Kitten A</a:t>
                      </a:r>
                      <a:endParaRPr>
                        <a:solidFill>
                          <a:schemeClr val="dk1"/>
                        </a:solidFill>
                        <a:latin typeface="Ubuntu"/>
                        <a:ea typeface="Ubuntu"/>
                        <a:cs typeface="Ubuntu"/>
                        <a:sym typeface="Ubuntu"/>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b="1" lang="en-GB">
                          <a:solidFill>
                            <a:schemeClr val="dk1"/>
                          </a:solidFill>
                          <a:latin typeface="Ubuntu"/>
                          <a:ea typeface="Ubuntu"/>
                          <a:cs typeface="Ubuntu"/>
                          <a:sym typeface="Ubuntu"/>
                        </a:rPr>
                        <a:t>12</a:t>
                      </a:r>
                      <a:endParaRPr>
                        <a:solidFill>
                          <a:schemeClr val="dk1"/>
                        </a:solidFill>
                        <a:highlight>
                          <a:srgbClr val="FFFFFF"/>
                        </a:highlight>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b="1" lang="en-GB">
                          <a:solidFill>
                            <a:schemeClr val="dk1"/>
                          </a:solidFill>
                          <a:latin typeface="Ubuntu"/>
                          <a:ea typeface="Ubuntu"/>
                          <a:cs typeface="Ubuntu"/>
                          <a:sym typeface="Ubuntu"/>
                        </a:rPr>
                        <a:t>12</a:t>
                      </a:r>
                      <a:endParaRPr b="1">
                        <a:solidFill>
                          <a:schemeClr val="dk1"/>
                        </a:solidFill>
                        <a:latin typeface="Ubuntu"/>
                        <a:ea typeface="Ubuntu"/>
                        <a:cs typeface="Ubuntu"/>
                        <a:sym typeface="Ubuntu"/>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b="1">
                        <a:solidFill>
                          <a:srgbClr val="FFFFFF"/>
                        </a:solidFill>
                        <a:latin typeface="Ubuntu"/>
                        <a:ea typeface="Ubuntu"/>
                        <a:cs typeface="Ubuntu"/>
                        <a:sym typeface="Ubuntu"/>
                      </a:endParaRPr>
                    </a:p>
                  </a:txBody>
                  <a:tcPr marT="91425" marB="91425" marR="91425" marL="91425">
                    <a:lnL cap="flat" cmpd="sng" w="28575">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b="1">
                        <a:solidFill>
                          <a:srgbClr val="FFFFFF"/>
                        </a:solidFill>
                        <a:latin typeface="Ubuntu"/>
                        <a:ea typeface="Ubuntu"/>
                        <a:cs typeface="Ubuntu"/>
                        <a:sym typeface="Ubuntu"/>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r>
              <a:tr h="907225">
                <a:tc>
                  <a:txBody>
                    <a:bodyPr/>
                    <a:lstStyle/>
                    <a:p>
                      <a:pPr indent="0" lvl="0" marL="0" rtl="0" algn="l">
                        <a:spcBef>
                          <a:spcPts val="0"/>
                        </a:spcBef>
                        <a:spcAft>
                          <a:spcPts val="0"/>
                        </a:spcAft>
                        <a:buNone/>
                      </a:pPr>
                      <a:r>
                        <a:rPr lang="en-GB">
                          <a:solidFill>
                            <a:schemeClr val="dk1"/>
                          </a:solidFill>
                          <a:latin typeface="Ubuntu"/>
                          <a:ea typeface="Ubuntu"/>
                          <a:cs typeface="Ubuntu"/>
                          <a:sym typeface="Ubuntu"/>
                        </a:rPr>
                        <a:t>Kitten B</a:t>
                      </a:r>
                      <a:endParaRPr>
                        <a:solidFill>
                          <a:schemeClr val="dk1"/>
                        </a:solidFill>
                        <a:highlight>
                          <a:srgbClr val="FFFFFF"/>
                        </a:highlight>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b="1" lang="en-GB">
                          <a:solidFill>
                            <a:schemeClr val="dk1"/>
                          </a:solidFill>
                          <a:latin typeface="Ubuntu"/>
                          <a:ea typeface="Ubuntu"/>
                          <a:cs typeface="Ubuntu"/>
                          <a:sym typeface="Ubuntu"/>
                        </a:rPr>
                        <a:t>8</a:t>
                      </a:r>
                      <a:endParaRPr b="1">
                        <a:solidFill>
                          <a:schemeClr val="dk1"/>
                        </a:solidFill>
                        <a:latin typeface="Ubuntu"/>
                        <a:ea typeface="Ubuntu"/>
                        <a:cs typeface="Ubuntu"/>
                        <a:sym typeface="Ubuntu"/>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b="1" lang="en-GB">
                          <a:solidFill>
                            <a:schemeClr val="dk1"/>
                          </a:solidFill>
                          <a:latin typeface="Ubuntu"/>
                          <a:ea typeface="Ubuntu"/>
                          <a:cs typeface="Ubuntu"/>
                          <a:sym typeface="Ubuntu"/>
                        </a:rPr>
                        <a:t>11</a:t>
                      </a:r>
                      <a:endParaRPr b="1">
                        <a:solidFill>
                          <a:schemeClr val="dk1"/>
                        </a:solidFill>
                        <a:latin typeface="Ubuntu"/>
                        <a:ea typeface="Ubuntu"/>
                        <a:cs typeface="Ubuntu"/>
                        <a:sym typeface="Ubuntu"/>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b="1">
                        <a:solidFill>
                          <a:srgbClr val="FFFFFF"/>
                        </a:solidFill>
                        <a:latin typeface="Ubuntu"/>
                        <a:ea typeface="Ubuntu"/>
                        <a:cs typeface="Ubuntu"/>
                        <a:sym typeface="Ubuntu"/>
                      </a:endParaRPr>
                    </a:p>
                  </a:txBody>
                  <a:tcPr marT="91425" marB="91425" marR="91425" marL="91425">
                    <a:lnL cap="flat" cmpd="sng" w="28575">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b="1">
                        <a:solidFill>
                          <a:srgbClr val="FFFFFF"/>
                        </a:solidFill>
                        <a:latin typeface="Ubuntu"/>
                        <a:ea typeface="Ubuntu"/>
                        <a:cs typeface="Ubuntu"/>
                        <a:sym typeface="Ubuntu"/>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r>
              <a:tr h="907225">
                <a:tc>
                  <a:txBody>
                    <a:bodyPr/>
                    <a:lstStyle/>
                    <a:p>
                      <a:pPr indent="0" lvl="0" marL="0" rtl="0" algn="l">
                        <a:spcBef>
                          <a:spcPts val="0"/>
                        </a:spcBef>
                        <a:spcAft>
                          <a:spcPts val="0"/>
                        </a:spcAft>
                        <a:buNone/>
                      </a:pPr>
                      <a:r>
                        <a:rPr lang="en-GB">
                          <a:solidFill>
                            <a:schemeClr val="dk1"/>
                          </a:solidFill>
                          <a:latin typeface="Ubuntu"/>
                          <a:ea typeface="Ubuntu"/>
                          <a:cs typeface="Ubuntu"/>
                          <a:sym typeface="Ubuntu"/>
                        </a:rPr>
                        <a:t>Kitten C</a:t>
                      </a:r>
                      <a:endParaRPr>
                        <a:solidFill>
                          <a:schemeClr val="dk1"/>
                        </a:solidFill>
                        <a:highlight>
                          <a:srgbClr val="FFFFFF"/>
                        </a:highlight>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b="1" lang="en-GB">
                          <a:solidFill>
                            <a:schemeClr val="dk1"/>
                          </a:solidFill>
                          <a:latin typeface="Ubuntu"/>
                          <a:ea typeface="Ubuntu"/>
                          <a:cs typeface="Ubuntu"/>
                          <a:sym typeface="Ubuntu"/>
                        </a:rPr>
                        <a:t>7</a:t>
                      </a:r>
                      <a:endParaRPr>
                        <a:solidFill>
                          <a:schemeClr val="dk1"/>
                        </a:solidFill>
                        <a:highlight>
                          <a:srgbClr val="FFFFFF"/>
                        </a:highlight>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b="1" lang="en-GB">
                          <a:solidFill>
                            <a:schemeClr val="dk1"/>
                          </a:solidFill>
                          <a:latin typeface="Ubuntu"/>
                          <a:ea typeface="Ubuntu"/>
                          <a:cs typeface="Ubuntu"/>
                          <a:sym typeface="Ubuntu"/>
                        </a:rPr>
                        <a:t>8</a:t>
                      </a:r>
                      <a:endParaRPr b="1">
                        <a:solidFill>
                          <a:schemeClr val="dk1"/>
                        </a:solidFill>
                        <a:latin typeface="Ubuntu"/>
                        <a:ea typeface="Ubuntu"/>
                        <a:cs typeface="Ubuntu"/>
                        <a:sym typeface="Ubuntu"/>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b="1">
                        <a:solidFill>
                          <a:srgbClr val="FFFFFF"/>
                        </a:solidFill>
                        <a:latin typeface="Ubuntu"/>
                        <a:ea typeface="Ubuntu"/>
                        <a:cs typeface="Ubuntu"/>
                        <a:sym typeface="Ubuntu"/>
                      </a:endParaRPr>
                    </a:p>
                  </a:txBody>
                  <a:tcPr marT="91425" marB="91425" marR="91425" marL="91425">
                    <a:lnL cap="flat" cmpd="sng" w="28575">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b="1">
                        <a:solidFill>
                          <a:srgbClr val="FFFFFF"/>
                        </a:solidFill>
                        <a:latin typeface="Ubuntu"/>
                        <a:ea typeface="Ubuntu"/>
                        <a:cs typeface="Ubuntu"/>
                        <a:sym typeface="Ubuntu"/>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r>
              <a:tr h="907225">
                <a:tc>
                  <a:txBody>
                    <a:bodyPr/>
                    <a:lstStyle/>
                    <a:p>
                      <a:pPr indent="0" lvl="0" marL="0" rtl="0" algn="l">
                        <a:spcBef>
                          <a:spcPts val="0"/>
                        </a:spcBef>
                        <a:spcAft>
                          <a:spcPts val="0"/>
                        </a:spcAft>
                        <a:buNone/>
                      </a:pPr>
                      <a:r>
                        <a:rPr lang="en-GB">
                          <a:solidFill>
                            <a:schemeClr val="dk1"/>
                          </a:solidFill>
                          <a:latin typeface="Ubuntu"/>
                          <a:ea typeface="Ubuntu"/>
                          <a:cs typeface="Ubuntu"/>
                          <a:sym typeface="Ubuntu"/>
                        </a:rPr>
                        <a:t>Dog</a:t>
                      </a:r>
                      <a:endParaRPr>
                        <a:solidFill>
                          <a:schemeClr val="dk1"/>
                        </a:solidFill>
                        <a:highlight>
                          <a:srgbClr val="FFFFFF"/>
                        </a:highlight>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b="1" lang="en-GB">
                          <a:solidFill>
                            <a:schemeClr val="dk1"/>
                          </a:solidFill>
                          <a:latin typeface="Ubuntu"/>
                          <a:ea typeface="Ubuntu"/>
                          <a:cs typeface="Ubuntu"/>
                          <a:sym typeface="Ubuntu"/>
                        </a:rPr>
                        <a:t>4</a:t>
                      </a:r>
                      <a:endParaRPr>
                        <a:solidFill>
                          <a:schemeClr val="dk1"/>
                        </a:solidFill>
                        <a:highlight>
                          <a:srgbClr val="FFFFFF"/>
                        </a:highlight>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b="1">
                        <a:solidFill>
                          <a:srgbClr val="FFFFFF"/>
                        </a:solidFill>
                        <a:latin typeface="Ubuntu"/>
                        <a:ea typeface="Ubuntu"/>
                        <a:cs typeface="Ubuntu"/>
                        <a:sym typeface="Ubuntu"/>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b="1">
                        <a:solidFill>
                          <a:srgbClr val="FFFFFF"/>
                        </a:solidFill>
                        <a:latin typeface="Ubuntu"/>
                        <a:ea typeface="Ubuntu"/>
                        <a:cs typeface="Ubuntu"/>
                        <a:sym typeface="Ubuntu"/>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a:highlight>
                          <a:srgbClr val="FFFFFF"/>
                        </a:highlight>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r>
              <a:tr h="907225">
                <a:tc>
                  <a:txBody>
                    <a:bodyPr/>
                    <a:lstStyle/>
                    <a:p>
                      <a:pPr indent="0" lvl="0" marL="0" rtl="0" algn="l">
                        <a:spcBef>
                          <a:spcPts val="0"/>
                        </a:spcBef>
                        <a:spcAft>
                          <a:spcPts val="0"/>
                        </a:spcAft>
                        <a:buNone/>
                      </a:pPr>
                      <a:r>
                        <a:rPr lang="en-GB">
                          <a:solidFill>
                            <a:schemeClr val="dk1"/>
                          </a:solidFill>
                          <a:latin typeface="Ubuntu"/>
                          <a:ea typeface="Ubuntu"/>
                          <a:cs typeface="Ubuntu"/>
                          <a:sym typeface="Ubuntu"/>
                        </a:rPr>
                        <a:t>RON</a:t>
                      </a:r>
                      <a:endParaRPr>
                        <a:solidFill>
                          <a:schemeClr val="dk1"/>
                        </a:solidFill>
                        <a:highlight>
                          <a:srgbClr val="FFFFFF"/>
                        </a:highlight>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b="1" lang="en-GB">
                          <a:solidFill>
                            <a:schemeClr val="dk1"/>
                          </a:solidFill>
                          <a:latin typeface="Ubuntu"/>
                          <a:ea typeface="Ubuntu"/>
                          <a:cs typeface="Ubuntu"/>
                          <a:sym typeface="Ubuntu"/>
                        </a:rPr>
                        <a:t>1</a:t>
                      </a:r>
                      <a:endParaRPr>
                        <a:solidFill>
                          <a:schemeClr val="dk1"/>
                        </a:solidFill>
                        <a:highlight>
                          <a:srgbClr val="FFFFFF"/>
                        </a:highlight>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b="1">
                        <a:solidFill>
                          <a:srgbClr val="FFFFFF"/>
                        </a:solidFill>
                        <a:latin typeface="Ubuntu"/>
                        <a:ea typeface="Ubuntu"/>
                        <a:cs typeface="Ubuntu"/>
                        <a:sym typeface="Ubuntu"/>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b="1">
                        <a:solidFill>
                          <a:srgbClr val="FFFFFF"/>
                        </a:solidFill>
                        <a:latin typeface="Ubuntu"/>
                        <a:ea typeface="Ubuntu"/>
                        <a:cs typeface="Ubuntu"/>
                        <a:sym typeface="Ubuntu"/>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b="1">
                        <a:solidFill>
                          <a:srgbClr val="FFFFFF"/>
                        </a:solidFill>
                        <a:latin typeface="Ubuntu"/>
                        <a:ea typeface="Ubuntu"/>
                        <a:cs typeface="Ubuntu"/>
                        <a:sym typeface="Ubuntu"/>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r>
            </a:tbl>
          </a:graphicData>
        </a:graphic>
      </p:graphicFrame>
      <p:cxnSp>
        <p:nvCxnSpPr>
          <p:cNvPr id="567" name="Google Shape;567;g3943707e714_0_303"/>
          <p:cNvCxnSpPr/>
          <p:nvPr/>
        </p:nvCxnSpPr>
        <p:spPr>
          <a:xfrm>
            <a:off x="1696475" y="4578050"/>
            <a:ext cx="2625000" cy="0"/>
          </a:xfrm>
          <a:prstGeom prst="straightConnector1">
            <a:avLst/>
          </a:prstGeom>
          <a:noFill/>
          <a:ln cap="flat" cmpd="sng" w="76200">
            <a:solidFill>
              <a:schemeClr val="dk2"/>
            </a:solidFill>
            <a:prstDash val="solid"/>
            <a:round/>
            <a:headEnd len="med" w="med" type="none"/>
            <a:tailEnd len="med" w="med" type="none"/>
          </a:ln>
        </p:spPr>
      </p:cxnSp>
      <p:cxnSp>
        <p:nvCxnSpPr>
          <p:cNvPr id="568" name="Google Shape;568;g3943707e714_0_303"/>
          <p:cNvCxnSpPr/>
          <p:nvPr/>
        </p:nvCxnSpPr>
        <p:spPr>
          <a:xfrm>
            <a:off x="1696475" y="3656125"/>
            <a:ext cx="2625000" cy="0"/>
          </a:xfrm>
          <a:prstGeom prst="straightConnector1">
            <a:avLst/>
          </a:prstGeom>
          <a:noFill/>
          <a:ln cap="flat" cmpd="sng" w="76200">
            <a:solidFill>
              <a:schemeClr val="dk2"/>
            </a:solidFill>
            <a:prstDash val="solid"/>
            <a:round/>
            <a:headEnd len="med" w="med" type="none"/>
            <a:tailEnd len="med" w="med" type="none"/>
          </a:ln>
        </p:spPr>
      </p:cxn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3" name="Shape 573"/>
        <p:cNvGrpSpPr/>
        <p:nvPr/>
      </p:nvGrpSpPr>
      <p:grpSpPr>
        <a:xfrm>
          <a:off x="0" y="0"/>
          <a:ext cx="0" cy="0"/>
          <a:chOff x="0" y="0"/>
          <a:chExt cx="0" cy="0"/>
        </a:xfrm>
      </p:grpSpPr>
      <p:graphicFrame>
        <p:nvGraphicFramePr>
          <p:cNvPr id="574" name="Google Shape;574;g3943707e714_0_317"/>
          <p:cNvGraphicFramePr/>
          <p:nvPr/>
        </p:nvGraphicFramePr>
        <p:xfrm>
          <a:off x="2014975" y="746275"/>
          <a:ext cx="3000000" cy="3000000"/>
        </p:xfrm>
        <a:graphic>
          <a:graphicData uri="http://schemas.openxmlformats.org/drawingml/2006/table">
            <a:tbl>
              <a:tblPr>
                <a:noFill/>
                <a:tableStyleId>{E0D63801-1EA4-440F-8AC0-94F554F54599}</a:tableStyleId>
              </a:tblPr>
              <a:tblGrid>
                <a:gridCol w="1332925"/>
                <a:gridCol w="1332925"/>
                <a:gridCol w="1332925"/>
                <a:gridCol w="1332925"/>
                <a:gridCol w="1332925"/>
              </a:tblGrid>
              <a:tr h="907225">
                <a:tc>
                  <a:txBody>
                    <a:bodyPr/>
                    <a:lstStyle/>
                    <a:p>
                      <a:pPr indent="0" lvl="0" marL="0" rtl="0" algn="l">
                        <a:spcBef>
                          <a:spcPts val="0"/>
                        </a:spcBef>
                        <a:spcAft>
                          <a:spcPts val="0"/>
                        </a:spcAft>
                        <a:buNone/>
                      </a:pPr>
                      <a:r>
                        <a:rPr lang="en-GB">
                          <a:solidFill>
                            <a:schemeClr val="dk1"/>
                          </a:solidFill>
                          <a:latin typeface="Ubuntu"/>
                          <a:ea typeface="Ubuntu"/>
                          <a:cs typeface="Ubuntu"/>
                          <a:sym typeface="Ubuntu"/>
                        </a:rPr>
                        <a:t>Kitten A</a:t>
                      </a:r>
                      <a:endParaRPr>
                        <a:solidFill>
                          <a:schemeClr val="dk1"/>
                        </a:solidFill>
                        <a:latin typeface="Ubuntu"/>
                        <a:ea typeface="Ubuntu"/>
                        <a:cs typeface="Ubuntu"/>
                        <a:sym typeface="Ubuntu"/>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b="1" lang="en-GB">
                          <a:solidFill>
                            <a:schemeClr val="dk1"/>
                          </a:solidFill>
                          <a:latin typeface="Ubuntu"/>
                          <a:ea typeface="Ubuntu"/>
                          <a:cs typeface="Ubuntu"/>
                          <a:sym typeface="Ubuntu"/>
                        </a:rPr>
                        <a:t>12</a:t>
                      </a:r>
                      <a:endParaRPr>
                        <a:solidFill>
                          <a:schemeClr val="dk1"/>
                        </a:solidFill>
                        <a:highlight>
                          <a:srgbClr val="FFFFFF"/>
                        </a:highlight>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b="1" lang="en-GB">
                          <a:solidFill>
                            <a:schemeClr val="dk1"/>
                          </a:solidFill>
                          <a:latin typeface="Ubuntu"/>
                          <a:ea typeface="Ubuntu"/>
                          <a:cs typeface="Ubuntu"/>
                          <a:sym typeface="Ubuntu"/>
                        </a:rPr>
                        <a:t>12</a:t>
                      </a:r>
                      <a:endParaRPr b="1">
                        <a:solidFill>
                          <a:schemeClr val="dk1"/>
                        </a:solidFill>
                        <a:latin typeface="Ubuntu"/>
                        <a:ea typeface="Ubuntu"/>
                        <a:cs typeface="Ubuntu"/>
                        <a:sym typeface="Ubuntu"/>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b="1" lang="en-GB">
                          <a:solidFill>
                            <a:schemeClr val="dk1"/>
                          </a:solidFill>
                          <a:latin typeface="Ubuntu"/>
                          <a:ea typeface="Ubuntu"/>
                          <a:cs typeface="Ubuntu"/>
                          <a:sym typeface="Ubuntu"/>
                        </a:rPr>
                        <a:t>15</a:t>
                      </a:r>
                      <a:endParaRPr b="1">
                        <a:solidFill>
                          <a:schemeClr val="dk1"/>
                        </a:solidFill>
                        <a:latin typeface="Ubuntu"/>
                        <a:ea typeface="Ubuntu"/>
                        <a:cs typeface="Ubuntu"/>
                        <a:sym typeface="Ubuntu"/>
                      </a:endParaRPr>
                    </a:p>
                  </a:txBody>
                  <a:tcPr marT="91425" marB="91425" marR="91425" marL="91425">
                    <a:lnL cap="flat" cmpd="sng" w="28575">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b="1">
                        <a:solidFill>
                          <a:srgbClr val="FFFFFF"/>
                        </a:solidFill>
                        <a:latin typeface="Ubuntu"/>
                        <a:ea typeface="Ubuntu"/>
                        <a:cs typeface="Ubuntu"/>
                        <a:sym typeface="Ubuntu"/>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r>
              <a:tr h="907225">
                <a:tc>
                  <a:txBody>
                    <a:bodyPr/>
                    <a:lstStyle/>
                    <a:p>
                      <a:pPr indent="0" lvl="0" marL="0" rtl="0" algn="l">
                        <a:spcBef>
                          <a:spcPts val="0"/>
                        </a:spcBef>
                        <a:spcAft>
                          <a:spcPts val="0"/>
                        </a:spcAft>
                        <a:buNone/>
                      </a:pPr>
                      <a:r>
                        <a:rPr lang="en-GB">
                          <a:solidFill>
                            <a:schemeClr val="dk1"/>
                          </a:solidFill>
                          <a:latin typeface="Ubuntu"/>
                          <a:ea typeface="Ubuntu"/>
                          <a:cs typeface="Ubuntu"/>
                          <a:sym typeface="Ubuntu"/>
                        </a:rPr>
                        <a:t>Kitten B</a:t>
                      </a:r>
                      <a:endParaRPr>
                        <a:solidFill>
                          <a:schemeClr val="dk1"/>
                        </a:solidFill>
                        <a:highlight>
                          <a:srgbClr val="FFFFFF"/>
                        </a:highlight>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b="1" lang="en-GB">
                          <a:solidFill>
                            <a:schemeClr val="dk1"/>
                          </a:solidFill>
                          <a:latin typeface="Ubuntu"/>
                          <a:ea typeface="Ubuntu"/>
                          <a:cs typeface="Ubuntu"/>
                          <a:sym typeface="Ubuntu"/>
                        </a:rPr>
                        <a:t>8</a:t>
                      </a:r>
                      <a:endParaRPr b="1">
                        <a:solidFill>
                          <a:schemeClr val="dk1"/>
                        </a:solidFill>
                        <a:latin typeface="Ubuntu"/>
                        <a:ea typeface="Ubuntu"/>
                        <a:cs typeface="Ubuntu"/>
                        <a:sym typeface="Ubuntu"/>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b="1" lang="en-GB">
                          <a:solidFill>
                            <a:schemeClr val="dk1"/>
                          </a:solidFill>
                          <a:latin typeface="Ubuntu"/>
                          <a:ea typeface="Ubuntu"/>
                          <a:cs typeface="Ubuntu"/>
                          <a:sym typeface="Ubuntu"/>
                        </a:rPr>
                        <a:t>11</a:t>
                      </a:r>
                      <a:endParaRPr b="1">
                        <a:solidFill>
                          <a:schemeClr val="dk1"/>
                        </a:solidFill>
                        <a:latin typeface="Ubuntu"/>
                        <a:ea typeface="Ubuntu"/>
                        <a:cs typeface="Ubuntu"/>
                        <a:sym typeface="Ubuntu"/>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b="1" lang="en-GB">
                          <a:solidFill>
                            <a:schemeClr val="dk1"/>
                          </a:solidFill>
                          <a:latin typeface="Ubuntu"/>
                          <a:ea typeface="Ubuntu"/>
                          <a:cs typeface="Ubuntu"/>
                          <a:sym typeface="Ubuntu"/>
                        </a:rPr>
                        <a:t>16</a:t>
                      </a:r>
                      <a:endParaRPr b="1">
                        <a:solidFill>
                          <a:schemeClr val="dk1"/>
                        </a:solidFill>
                        <a:latin typeface="Ubuntu"/>
                        <a:ea typeface="Ubuntu"/>
                        <a:cs typeface="Ubuntu"/>
                        <a:sym typeface="Ubuntu"/>
                      </a:endParaRPr>
                    </a:p>
                  </a:txBody>
                  <a:tcPr marT="91425" marB="91425" marR="91425" marL="91425">
                    <a:lnL cap="flat" cmpd="sng" w="28575">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b="1" lang="en-GB">
                          <a:solidFill>
                            <a:schemeClr val="dk1"/>
                          </a:solidFill>
                          <a:latin typeface="Ubuntu"/>
                          <a:ea typeface="Ubuntu"/>
                          <a:cs typeface="Ubuntu"/>
                          <a:sym typeface="Ubuntu"/>
                        </a:rPr>
                        <a:t>Winner</a:t>
                      </a:r>
                      <a:endParaRPr b="1">
                        <a:solidFill>
                          <a:schemeClr val="dk1"/>
                        </a:solidFill>
                        <a:latin typeface="Ubuntu"/>
                        <a:ea typeface="Ubuntu"/>
                        <a:cs typeface="Ubuntu"/>
                        <a:sym typeface="Ubuntu"/>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r>
              <a:tr h="907225">
                <a:tc>
                  <a:txBody>
                    <a:bodyPr/>
                    <a:lstStyle/>
                    <a:p>
                      <a:pPr indent="0" lvl="0" marL="0" rtl="0" algn="l">
                        <a:spcBef>
                          <a:spcPts val="0"/>
                        </a:spcBef>
                        <a:spcAft>
                          <a:spcPts val="0"/>
                        </a:spcAft>
                        <a:buNone/>
                      </a:pPr>
                      <a:r>
                        <a:rPr lang="en-GB">
                          <a:solidFill>
                            <a:schemeClr val="dk1"/>
                          </a:solidFill>
                          <a:latin typeface="Ubuntu"/>
                          <a:ea typeface="Ubuntu"/>
                          <a:cs typeface="Ubuntu"/>
                          <a:sym typeface="Ubuntu"/>
                        </a:rPr>
                        <a:t>Kitten C</a:t>
                      </a:r>
                      <a:endParaRPr>
                        <a:solidFill>
                          <a:schemeClr val="dk1"/>
                        </a:solidFill>
                        <a:highlight>
                          <a:srgbClr val="FFFFFF"/>
                        </a:highlight>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b="1" lang="en-GB">
                          <a:solidFill>
                            <a:schemeClr val="dk1"/>
                          </a:solidFill>
                          <a:latin typeface="Ubuntu"/>
                          <a:ea typeface="Ubuntu"/>
                          <a:cs typeface="Ubuntu"/>
                          <a:sym typeface="Ubuntu"/>
                        </a:rPr>
                        <a:t>7</a:t>
                      </a:r>
                      <a:endParaRPr>
                        <a:solidFill>
                          <a:schemeClr val="dk1"/>
                        </a:solidFill>
                        <a:highlight>
                          <a:srgbClr val="FFFFFF"/>
                        </a:highlight>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b="1" lang="en-GB">
                          <a:solidFill>
                            <a:schemeClr val="dk1"/>
                          </a:solidFill>
                          <a:latin typeface="Ubuntu"/>
                          <a:ea typeface="Ubuntu"/>
                          <a:cs typeface="Ubuntu"/>
                          <a:sym typeface="Ubuntu"/>
                        </a:rPr>
                        <a:t>8</a:t>
                      </a:r>
                      <a:endParaRPr b="1">
                        <a:solidFill>
                          <a:schemeClr val="dk1"/>
                        </a:solidFill>
                        <a:latin typeface="Ubuntu"/>
                        <a:ea typeface="Ubuntu"/>
                        <a:cs typeface="Ubuntu"/>
                        <a:sym typeface="Ubuntu"/>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b="1">
                        <a:solidFill>
                          <a:srgbClr val="FFFFFF"/>
                        </a:solidFill>
                        <a:latin typeface="Ubuntu"/>
                        <a:ea typeface="Ubuntu"/>
                        <a:cs typeface="Ubuntu"/>
                        <a:sym typeface="Ubuntu"/>
                      </a:endParaRPr>
                    </a:p>
                  </a:txBody>
                  <a:tcPr marT="91425" marB="91425" marR="91425" marL="91425">
                    <a:lnL cap="flat" cmpd="sng" w="28575">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b="1">
                        <a:solidFill>
                          <a:srgbClr val="FFFFFF"/>
                        </a:solidFill>
                        <a:latin typeface="Ubuntu"/>
                        <a:ea typeface="Ubuntu"/>
                        <a:cs typeface="Ubuntu"/>
                        <a:sym typeface="Ubuntu"/>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r>
              <a:tr h="907225">
                <a:tc>
                  <a:txBody>
                    <a:bodyPr/>
                    <a:lstStyle/>
                    <a:p>
                      <a:pPr indent="0" lvl="0" marL="0" rtl="0" algn="l">
                        <a:spcBef>
                          <a:spcPts val="0"/>
                        </a:spcBef>
                        <a:spcAft>
                          <a:spcPts val="0"/>
                        </a:spcAft>
                        <a:buNone/>
                      </a:pPr>
                      <a:r>
                        <a:rPr lang="en-GB">
                          <a:solidFill>
                            <a:schemeClr val="dk1"/>
                          </a:solidFill>
                          <a:latin typeface="Ubuntu"/>
                          <a:ea typeface="Ubuntu"/>
                          <a:cs typeface="Ubuntu"/>
                          <a:sym typeface="Ubuntu"/>
                        </a:rPr>
                        <a:t>Dog</a:t>
                      </a:r>
                      <a:endParaRPr>
                        <a:solidFill>
                          <a:schemeClr val="dk1"/>
                        </a:solidFill>
                        <a:highlight>
                          <a:srgbClr val="FFFFFF"/>
                        </a:highlight>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b="1" lang="en-GB">
                          <a:solidFill>
                            <a:schemeClr val="dk1"/>
                          </a:solidFill>
                          <a:latin typeface="Ubuntu"/>
                          <a:ea typeface="Ubuntu"/>
                          <a:cs typeface="Ubuntu"/>
                          <a:sym typeface="Ubuntu"/>
                        </a:rPr>
                        <a:t>4</a:t>
                      </a:r>
                      <a:endParaRPr>
                        <a:solidFill>
                          <a:schemeClr val="dk1"/>
                        </a:solidFill>
                        <a:highlight>
                          <a:srgbClr val="FFFFFF"/>
                        </a:highlight>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b="1">
                        <a:solidFill>
                          <a:srgbClr val="FFFFFF"/>
                        </a:solidFill>
                        <a:latin typeface="Ubuntu"/>
                        <a:ea typeface="Ubuntu"/>
                        <a:cs typeface="Ubuntu"/>
                        <a:sym typeface="Ubuntu"/>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b="1">
                        <a:solidFill>
                          <a:srgbClr val="FFFFFF"/>
                        </a:solidFill>
                        <a:latin typeface="Ubuntu"/>
                        <a:ea typeface="Ubuntu"/>
                        <a:cs typeface="Ubuntu"/>
                        <a:sym typeface="Ubuntu"/>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a:highlight>
                          <a:srgbClr val="FFFFFF"/>
                        </a:highlight>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r>
              <a:tr h="907225">
                <a:tc>
                  <a:txBody>
                    <a:bodyPr/>
                    <a:lstStyle/>
                    <a:p>
                      <a:pPr indent="0" lvl="0" marL="0" rtl="0" algn="l">
                        <a:spcBef>
                          <a:spcPts val="0"/>
                        </a:spcBef>
                        <a:spcAft>
                          <a:spcPts val="0"/>
                        </a:spcAft>
                        <a:buNone/>
                      </a:pPr>
                      <a:r>
                        <a:rPr lang="en-GB">
                          <a:solidFill>
                            <a:schemeClr val="dk1"/>
                          </a:solidFill>
                          <a:latin typeface="Ubuntu"/>
                          <a:ea typeface="Ubuntu"/>
                          <a:cs typeface="Ubuntu"/>
                          <a:sym typeface="Ubuntu"/>
                        </a:rPr>
                        <a:t>RON</a:t>
                      </a:r>
                      <a:endParaRPr>
                        <a:solidFill>
                          <a:schemeClr val="dk1"/>
                        </a:solidFill>
                        <a:highlight>
                          <a:srgbClr val="FFFFFF"/>
                        </a:highlight>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b="1" lang="en-GB">
                          <a:solidFill>
                            <a:schemeClr val="dk1"/>
                          </a:solidFill>
                          <a:latin typeface="Ubuntu"/>
                          <a:ea typeface="Ubuntu"/>
                          <a:cs typeface="Ubuntu"/>
                          <a:sym typeface="Ubuntu"/>
                        </a:rPr>
                        <a:t>1</a:t>
                      </a:r>
                      <a:endParaRPr>
                        <a:solidFill>
                          <a:schemeClr val="dk1"/>
                        </a:solidFill>
                        <a:highlight>
                          <a:srgbClr val="FFFFFF"/>
                        </a:highlight>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b="1">
                        <a:solidFill>
                          <a:srgbClr val="FFFFFF"/>
                        </a:solidFill>
                        <a:latin typeface="Ubuntu"/>
                        <a:ea typeface="Ubuntu"/>
                        <a:cs typeface="Ubuntu"/>
                        <a:sym typeface="Ubuntu"/>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b="1">
                        <a:solidFill>
                          <a:srgbClr val="FFFFFF"/>
                        </a:solidFill>
                        <a:latin typeface="Ubuntu"/>
                        <a:ea typeface="Ubuntu"/>
                        <a:cs typeface="Ubuntu"/>
                        <a:sym typeface="Ubuntu"/>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b="1">
                        <a:solidFill>
                          <a:srgbClr val="FFFFFF"/>
                        </a:solidFill>
                        <a:latin typeface="Ubuntu"/>
                        <a:ea typeface="Ubuntu"/>
                        <a:cs typeface="Ubuntu"/>
                        <a:sym typeface="Ubuntu"/>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r>
            </a:tbl>
          </a:graphicData>
        </a:graphic>
      </p:graphicFrame>
      <p:cxnSp>
        <p:nvCxnSpPr>
          <p:cNvPr id="575" name="Google Shape;575;g3943707e714_0_317"/>
          <p:cNvCxnSpPr/>
          <p:nvPr/>
        </p:nvCxnSpPr>
        <p:spPr>
          <a:xfrm>
            <a:off x="2314000" y="4589125"/>
            <a:ext cx="2625000" cy="0"/>
          </a:xfrm>
          <a:prstGeom prst="straightConnector1">
            <a:avLst/>
          </a:prstGeom>
          <a:noFill/>
          <a:ln cap="flat" cmpd="sng" w="76200">
            <a:solidFill>
              <a:schemeClr val="dk2"/>
            </a:solidFill>
            <a:prstDash val="solid"/>
            <a:round/>
            <a:headEnd len="med" w="med" type="none"/>
            <a:tailEnd len="med" w="med" type="none"/>
          </a:ln>
        </p:spPr>
      </p:cxnSp>
      <p:cxnSp>
        <p:nvCxnSpPr>
          <p:cNvPr id="576" name="Google Shape;576;g3943707e714_0_317"/>
          <p:cNvCxnSpPr/>
          <p:nvPr/>
        </p:nvCxnSpPr>
        <p:spPr>
          <a:xfrm>
            <a:off x="2314000" y="2781150"/>
            <a:ext cx="2625000" cy="0"/>
          </a:xfrm>
          <a:prstGeom prst="straightConnector1">
            <a:avLst/>
          </a:prstGeom>
          <a:noFill/>
          <a:ln cap="flat" cmpd="sng" w="76200">
            <a:solidFill>
              <a:schemeClr val="dk2"/>
            </a:solidFill>
            <a:prstDash val="solid"/>
            <a:round/>
            <a:headEnd len="med" w="med" type="none"/>
            <a:tailEnd len="med" w="med" type="none"/>
          </a:ln>
        </p:spPr>
      </p:cxnSp>
      <p:cxnSp>
        <p:nvCxnSpPr>
          <p:cNvPr id="577" name="Google Shape;577;g3943707e714_0_317"/>
          <p:cNvCxnSpPr/>
          <p:nvPr/>
        </p:nvCxnSpPr>
        <p:spPr>
          <a:xfrm>
            <a:off x="2225450" y="3664550"/>
            <a:ext cx="2625000" cy="0"/>
          </a:xfrm>
          <a:prstGeom prst="straightConnector1">
            <a:avLst/>
          </a:prstGeom>
          <a:noFill/>
          <a:ln cap="flat" cmpd="sng" w="76200">
            <a:solidFill>
              <a:schemeClr val="dk2"/>
            </a:solidFill>
            <a:prstDash val="solid"/>
            <a:round/>
            <a:headEnd len="med" w="med" type="none"/>
            <a:tailEnd len="med" w="med" type="none"/>
          </a:ln>
        </p:spPr>
      </p:cxn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2" name="Shape 582"/>
        <p:cNvGrpSpPr/>
        <p:nvPr/>
      </p:nvGrpSpPr>
      <p:grpSpPr>
        <a:xfrm>
          <a:off x="0" y="0"/>
          <a:ext cx="0" cy="0"/>
          <a:chOff x="0" y="0"/>
          <a:chExt cx="0" cy="0"/>
        </a:xfrm>
      </p:grpSpPr>
      <p:sp>
        <p:nvSpPr>
          <p:cNvPr id="583" name="Google Shape;583;g3943707e714_0_285"/>
          <p:cNvSpPr txBox="1"/>
          <p:nvPr>
            <p:ph type="ctrTitle"/>
          </p:nvPr>
        </p:nvSpPr>
        <p:spPr>
          <a:xfrm>
            <a:off x="1524000" y="3051643"/>
            <a:ext cx="9144000" cy="9699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t/>
            </a:r>
            <a:endParaRPr/>
          </a:p>
          <a:p>
            <a:pPr indent="0" lvl="0" marL="0" rtl="0" algn="ctr">
              <a:lnSpc>
                <a:spcPct val="90000"/>
              </a:lnSpc>
              <a:spcBef>
                <a:spcPts val="0"/>
              </a:spcBef>
              <a:spcAft>
                <a:spcPts val="0"/>
              </a:spcAft>
              <a:buClr>
                <a:schemeClr val="dk1"/>
              </a:buClr>
              <a:buSzPct val="100000"/>
              <a:buFont typeface="Calibri"/>
              <a:buNone/>
            </a:pPr>
            <a:r>
              <a:rPr lang="en-GB"/>
              <a:t>Canvassing Voters</a:t>
            </a:r>
            <a:endParaRPr/>
          </a:p>
          <a:p>
            <a:pPr indent="0" lvl="0" marL="0" rtl="0" algn="ctr">
              <a:lnSpc>
                <a:spcPct val="90000"/>
              </a:lnSpc>
              <a:spcBef>
                <a:spcPts val="0"/>
              </a:spcBef>
              <a:spcAft>
                <a:spcPts val="0"/>
              </a:spcAft>
              <a:buClr>
                <a:schemeClr val="dk1"/>
              </a:buClr>
              <a:buSzPct val="100000"/>
              <a:buFont typeface="Calibri"/>
              <a:buNone/>
            </a:pPr>
            <a:r>
              <a:rPr lang="en-GB"/>
              <a:t>How to gain Trust and Manipulate people</a:t>
            </a:r>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sp>
        <p:nvSpPr>
          <p:cNvPr id="589" name="Google Shape;589;g3943707e714_0_332"/>
          <p:cNvSpPr txBox="1"/>
          <p:nvPr>
            <p:ph type="ctrTitle"/>
          </p:nvPr>
        </p:nvSpPr>
        <p:spPr>
          <a:xfrm>
            <a:off x="1524000" y="4967718"/>
            <a:ext cx="9144000" cy="9699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t/>
            </a:r>
            <a:endParaRPr/>
          </a:p>
          <a:p>
            <a:pPr indent="0" lvl="0" marL="0" rtl="0" algn="ctr">
              <a:lnSpc>
                <a:spcPct val="90000"/>
              </a:lnSpc>
              <a:spcBef>
                <a:spcPts val="0"/>
              </a:spcBef>
              <a:spcAft>
                <a:spcPts val="0"/>
              </a:spcAft>
              <a:buClr>
                <a:schemeClr val="dk1"/>
              </a:buClr>
              <a:buSzPct val="100000"/>
              <a:buFont typeface="Calibri"/>
              <a:buNone/>
            </a:pPr>
            <a:r>
              <a:rPr lang="en-GB"/>
              <a:t>Level 0 - Master/Slave</a:t>
            </a:r>
            <a:endParaRPr/>
          </a:p>
          <a:p>
            <a:pPr indent="0" lvl="0" marL="0" rtl="0" algn="ctr">
              <a:lnSpc>
                <a:spcPct val="90000"/>
              </a:lnSpc>
              <a:spcBef>
                <a:spcPts val="0"/>
              </a:spcBef>
              <a:spcAft>
                <a:spcPts val="0"/>
              </a:spcAft>
              <a:buClr>
                <a:schemeClr val="dk1"/>
              </a:buClr>
              <a:buSzPct val="100000"/>
              <a:buFont typeface="Calibri"/>
              <a:buNone/>
            </a:pPr>
            <a:r>
              <a:t/>
            </a:r>
            <a:endParaRPr/>
          </a:p>
          <a:p>
            <a:pPr indent="0" lvl="0" marL="0" rtl="0" algn="ctr">
              <a:lnSpc>
                <a:spcPct val="90000"/>
              </a:lnSpc>
              <a:spcBef>
                <a:spcPts val="0"/>
              </a:spcBef>
              <a:spcAft>
                <a:spcPts val="0"/>
              </a:spcAft>
              <a:buClr>
                <a:schemeClr val="dk1"/>
              </a:buClr>
              <a:buSzPct val="100000"/>
              <a:buFont typeface="Calibri"/>
              <a:buNone/>
            </a:pPr>
            <a:r>
              <a:rPr lang="en-GB"/>
              <a:t>Level 1 - Professional</a:t>
            </a:r>
            <a:endParaRPr/>
          </a:p>
          <a:p>
            <a:pPr indent="0" lvl="0" marL="0" rtl="0" algn="ctr">
              <a:lnSpc>
                <a:spcPct val="90000"/>
              </a:lnSpc>
              <a:spcBef>
                <a:spcPts val="0"/>
              </a:spcBef>
              <a:spcAft>
                <a:spcPts val="0"/>
              </a:spcAft>
              <a:buClr>
                <a:schemeClr val="dk1"/>
              </a:buClr>
              <a:buSzPct val="100000"/>
              <a:buFont typeface="Calibri"/>
              <a:buNone/>
            </a:pPr>
            <a:r>
              <a:t/>
            </a:r>
            <a:endParaRPr/>
          </a:p>
          <a:p>
            <a:pPr indent="0" lvl="0" marL="0" rtl="0" algn="ctr">
              <a:lnSpc>
                <a:spcPct val="90000"/>
              </a:lnSpc>
              <a:spcBef>
                <a:spcPts val="0"/>
              </a:spcBef>
              <a:spcAft>
                <a:spcPts val="0"/>
              </a:spcAft>
              <a:buClr>
                <a:schemeClr val="dk1"/>
              </a:buClr>
              <a:buSzPct val="100000"/>
              <a:buFont typeface="Calibri"/>
              <a:buNone/>
            </a:pPr>
            <a:r>
              <a:rPr lang="en-GB"/>
              <a:t>Level 2 - Trusted</a:t>
            </a:r>
            <a:endParaRPr/>
          </a:p>
          <a:p>
            <a:pPr indent="0" lvl="0" marL="0" rtl="0" algn="ctr">
              <a:lnSpc>
                <a:spcPct val="90000"/>
              </a:lnSpc>
              <a:spcBef>
                <a:spcPts val="0"/>
              </a:spcBef>
              <a:spcAft>
                <a:spcPts val="0"/>
              </a:spcAft>
              <a:buClr>
                <a:schemeClr val="dk1"/>
              </a:buClr>
              <a:buSzPct val="100000"/>
              <a:buFont typeface="Calibri"/>
              <a:buNone/>
            </a:pPr>
            <a:r>
              <a:t/>
            </a:r>
            <a:endParaRPr/>
          </a:p>
          <a:p>
            <a:pPr indent="0" lvl="0" marL="0" rtl="0" algn="ctr">
              <a:lnSpc>
                <a:spcPct val="90000"/>
              </a:lnSpc>
              <a:spcBef>
                <a:spcPts val="0"/>
              </a:spcBef>
              <a:spcAft>
                <a:spcPts val="0"/>
              </a:spcAft>
              <a:buClr>
                <a:schemeClr val="dk1"/>
              </a:buClr>
              <a:buSzPct val="100000"/>
              <a:buFont typeface="Calibri"/>
              <a:buNone/>
            </a:pPr>
            <a:r>
              <a:rPr lang="en-GB"/>
              <a:t>Level 3 - Loving</a:t>
            </a:r>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4" name="Shape 594"/>
        <p:cNvGrpSpPr/>
        <p:nvPr/>
      </p:nvGrpSpPr>
      <p:grpSpPr>
        <a:xfrm>
          <a:off x="0" y="0"/>
          <a:ext cx="0" cy="0"/>
          <a:chOff x="0" y="0"/>
          <a:chExt cx="0" cy="0"/>
        </a:xfrm>
      </p:grpSpPr>
      <p:sp>
        <p:nvSpPr>
          <p:cNvPr id="595" name="Google Shape;595;g3943707e714_0_337"/>
          <p:cNvSpPr txBox="1"/>
          <p:nvPr>
            <p:ph type="ctrTitle"/>
          </p:nvPr>
        </p:nvSpPr>
        <p:spPr>
          <a:xfrm>
            <a:off x="1524000" y="2475718"/>
            <a:ext cx="9144000" cy="9699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t/>
            </a:r>
            <a:endParaRPr/>
          </a:p>
          <a:p>
            <a:pPr indent="0" lvl="0" marL="0" rtl="0" algn="ctr">
              <a:lnSpc>
                <a:spcPct val="90000"/>
              </a:lnSpc>
              <a:spcBef>
                <a:spcPts val="0"/>
              </a:spcBef>
              <a:spcAft>
                <a:spcPts val="0"/>
              </a:spcAft>
              <a:buClr>
                <a:schemeClr val="dk1"/>
              </a:buClr>
              <a:buSzPct val="100000"/>
              <a:buFont typeface="Calibri"/>
              <a:buNone/>
            </a:pPr>
            <a:r>
              <a:rPr lang="en-GB"/>
              <a:t>Share’s my Values</a:t>
            </a:r>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0" name="Shape 600"/>
        <p:cNvGrpSpPr/>
        <p:nvPr/>
      </p:nvGrpSpPr>
      <p:grpSpPr>
        <a:xfrm>
          <a:off x="0" y="0"/>
          <a:ext cx="0" cy="0"/>
          <a:chOff x="0" y="0"/>
          <a:chExt cx="0" cy="0"/>
        </a:xfrm>
      </p:grpSpPr>
      <p:sp>
        <p:nvSpPr>
          <p:cNvPr id="601" name="Google Shape;601;g3943707e714_0_342"/>
          <p:cNvSpPr txBox="1"/>
          <p:nvPr>
            <p:ph type="ctrTitle"/>
          </p:nvPr>
        </p:nvSpPr>
        <p:spPr>
          <a:xfrm>
            <a:off x="1524000" y="3051643"/>
            <a:ext cx="9144000" cy="9699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t/>
            </a:r>
            <a:endParaRPr/>
          </a:p>
          <a:p>
            <a:pPr indent="0" lvl="0" marL="0" rtl="0" algn="ctr">
              <a:lnSpc>
                <a:spcPct val="90000"/>
              </a:lnSpc>
              <a:spcBef>
                <a:spcPts val="0"/>
              </a:spcBef>
              <a:spcAft>
                <a:spcPts val="0"/>
              </a:spcAft>
              <a:buClr>
                <a:schemeClr val="dk1"/>
              </a:buClr>
              <a:buSzPct val="100000"/>
              <a:buFont typeface="Calibri"/>
              <a:buNone/>
            </a:pPr>
            <a:r>
              <a:rPr lang="en-GB"/>
              <a:t>Step 5: Stay Focussed</a:t>
            </a:r>
            <a:endParaRPr/>
          </a:p>
          <a:p>
            <a:pPr indent="0" lvl="0" marL="0" rtl="0" algn="ctr">
              <a:lnSpc>
                <a:spcPct val="90000"/>
              </a:lnSpc>
              <a:spcBef>
                <a:spcPts val="0"/>
              </a:spcBef>
              <a:spcAft>
                <a:spcPts val="0"/>
              </a:spcAft>
              <a:buClr>
                <a:schemeClr val="dk1"/>
              </a:buClr>
              <a:buSzPct val="100000"/>
              <a:buFont typeface="Calibri"/>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GB"/>
              <a:t>Trustee Responsibility – Main duties</a:t>
            </a:r>
            <a:endParaRPr/>
          </a:p>
        </p:txBody>
      </p:sp>
      <p:sp>
        <p:nvSpPr>
          <p:cNvPr id="134" name="Google Shape;134;p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514350" lvl="0" marL="514350" rtl="0" algn="l">
              <a:lnSpc>
                <a:spcPct val="90000"/>
              </a:lnSpc>
              <a:spcBef>
                <a:spcPts val="0"/>
              </a:spcBef>
              <a:spcAft>
                <a:spcPts val="0"/>
              </a:spcAft>
              <a:buClr>
                <a:srgbClr val="141437"/>
              </a:buClr>
              <a:buSzPts val="2800"/>
              <a:buAutoNum type="arabicPeriod"/>
            </a:pPr>
            <a:r>
              <a:rPr b="1" lang="en-GB">
                <a:solidFill>
                  <a:srgbClr val="141437"/>
                </a:solidFill>
                <a:latin typeface="Arial"/>
                <a:ea typeface="Arial"/>
                <a:cs typeface="Arial"/>
                <a:sym typeface="Arial"/>
              </a:rPr>
              <a:t>Ensure your charity is carrying out its purposes for the public benefit.</a:t>
            </a:r>
            <a:endParaRPr/>
          </a:p>
          <a:p>
            <a:pPr indent="-336550" lvl="0" marL="514350" rtl="0" algn="l">
              <a:lnSpc>
                <a:spcPct val="90000"/>
              </a:lnSpc>
              <a:spcBef>
                <a:spcPts val="1000"/>
              </a:spcBef>
              <a:spcAft>
                <a:spcPts val="0"/>
              </a:spcAft>
              <a:buClr>
                <a:schemeClr val="dk1"/>
              </a:buClr>
              <a:buSzPts val="2800"/>
              <a:buNone/>
            </a:pPr>
            <a:r>
              <a:t/>
            </a:r>
            <a:endParaRPr>
              <a:solidFill>
                <a:srgbClr val="141437"/>
              </a:solidFill>
              <a:latin typeface="Arial"/>
              <a:ea typeface="Arial"/>
              <a:cs typeface="Arial"/>
              <a:sym typeface="Arial"/>
            </a:endParaRPr>
          </a:p>
          <a:p>
            <a:pPr indent="-228600" lvl="0" marL="228600" rtl="0" algn="l">
              <a:lnSpc>
                <a:spcPct val="90000"/>
              </a:lnSpc>
              <a:spcBef>
                <a:spcPts val="1000"/>
              </a:spcBef>
              <a:spcAft>
                <a:spcPts val="0"/>
              </a:spcAft>
              <a:buClr>
                <a:srgbClr val="141437"/>
              </a:buClr>
              <a:buSzPts val="2800"/>
              <a:buChar char="•"/>
            </a:pPr>
            <a:r>
              <a:rPr lang="en-GB">
                <a:solidFill>
                  <a:srgbClr val="141437"/>
                </a:solidFill>
                <a:latin typeface="Arial"/>
                <a:ea typeface="Arial"/>
                <a:cs typeface="Arial"/>
                <a:sym typeface="Arial"/>
              </a:rPr>
              <a:t>Understand as set out in governing docs</a:t>
            </a:r>
            <a:endParaRPr/>
          </a:p>
          <a:p>
            <a:pPr indent="-228600" lvl="0" marL="228600" rtl="0" algn="l">
              <a:lnSpc>
                <a:spcPct val="90000"/>
              </a:lnSpc>
              <a:spcBef>
                <a:spcPts val="1000"/>
              </a:spcBef>
              <a:spcAft>
                <a:spcPts val="0"/>
              </a:spcAft>
              <a:buClr>
                <a:srgbClr val="141437"/>
              </a:buClr>
              <a:buSzPts val="2800"/>
              <a:buChar char="•"/>
            </a:pPr>
            <a:r>
              <a:rPr lang="en-GB">
                <a:solidFill>
                  <a:srgbClr val="141437"/>
                </a:solidFill>
                <a:latin typeface="Arial"/>
                <a:ea typeface="Arial"/>
                <a:cs typeface="Arial"/>
                <a:sym typeface="Arial"/>
              </a:rPr>
              <a:t>Plan what your charity will do</a:t>
            </a:r>
            <a:endParaRPr/>
          </a:p>
          <a:p>
            <a:pPr indent="-228600" lvl="0" marL="228600" rtl="0" algn="l">
              <a:lnSpc>
                <a:spcPct val="90000"/>
              </a:lnSpc>
              <a:spcBef>
                <a:spcPts val="1000"/>
              </a:spcBef>
              <a:spcAft>
                <a:spcPts val="0"/>
              </a:spcAft>
              <a:buClr>
                <a:srgbClr val="141437"/>
              </a:buClr>
              <a:buSzPts val="2800"/>
              <a:buChar char="•"/>
            </a:pPr>
            <a:r>
              <a:rPr lang="en-GB">
                <a:solidFill>
                  <a:srgbClr val="141437"/>
                </a:solidFill>
                <a:latin typeface="Arial"/>
                <a:ea typeface="Arial"/>
                <a:cs typeface="Arial"/>
                <a:sym typeface="Arial"/>
              </a:rPr>
              <a:t>Explain how activities further purpose</a:t>
            </a:r>
            <a:endParaRPr/>
          </a:p>
          <a:p>
            <a:pPr indent="-228600" lvl="0" marL="228600" rtl="0" algn="l">
              <a:lnSpc>
                <a:spcPct val="90000"/>
              </a:lnSpc>
              <a:spcBef>
                <a:spcPts val="1000"/>
              </a:spcBef>
              <a:spcAft>
                <a:spcPts val="0"/>
              </a:spcAft>
              <a:buClr>
                <a:srgbClr val="141437"/>
              </a:buClr>
              <a:buSzPts val="2800"/>
              <a:buChar char="•"/>
            </a:pPr>
            <a:r>
              <a:rPr lang="en-GB">
                <a:solidFill>
                  <a:srgbClr val="141437"/>
                </a:solidFill>
                <a:latin typeface="Arial"/>
                <a:ea typeface="Arial"/>
                <a:cs typeface="Arial"/>
                <a:sym typeface="Arial"/>
              </a:rPr>
              <a:t>Understand how public benefit from purpose</a:t>
            </a:r>
            <a:endParaRPr/>
          </a:p>
          <a:p>
            <a:pPr indent="-336550" lvl="0" marL="514350" rtl="0" algn="l">
              <a:lnSpc>
                <a:spcPct val="90000"/>
              </a:lnSpc>
              <a:spcBef>
                <a:spcPts val="1000"/>
              </a:spcBef>
              <a:spcAft>
                <a:spcPts val="0"/>
              </a:spcAft>
              <a:buClr>
                <a:schemeClr val="dk1"/>
              </a:buClr>
              <a:buSzPts val="2800"/>
              <a:buNone/>
            </a:pPr>
            <a:r>
              <a:t/>
            </a:r>
            <a:endParaRPr>
              <a:solidFill>
                <a:srgbClr val="141437"/>
              </a:solidFill>
              <a:latin typeface="Arial"/>
              <a:ea typeface="Arial"/>
              <a:cs typeface="Arial"/>
              <a:sym typeface="Arial"/>
            </a:endParaRPr>
          </a:p>
          <a:p>
            <a:pPr indent="0" lvl="0" marL="0" rtl="0" algn="l">
              <a:lnSpc>
                <a:spcPct val="90000"/>
              </a:lnSpc>
              <a:spcBef>
                <a:spcPts val="1000"/>
              </a:spcBef>
              <a:spcAft>
                <a:spcPts val="0"/>
              </a:spcAft>
              <a:buClr>
                <a:schemeClr val="dk1"/>
              </a:buClr>
              <a:buSzPts val="2800"/>
              <a:buNone/>
            </a:pPr>
            <a:r>
              <a:t/>
            </a:r>
            <a:endParaRPr>
              <a:solidFill>
                <a:srgbClr val="141437"/>
              </a:solidFill>
              <a:latin typeface="Arial"/>
              <a:ea typeface="Arial"/>
              <a:cs typeface="Arial"/>
              <a:sym typeface="Arial"/>
            </a:endParaRPr>
          </a:p>
          <a:p>
            <a:pPr indent="0" lvl="0" marL="0" rtl="0" algn="l">
              <a:lnSpc>
                <a:spcPct val="90000"/>
              </a:lnSpc>
              <a:spcBef>
                <a:spcPts val="1000"/>
              </a:spcBef>
              <a:spcAft>
                <a:spcPts val="0"/>
              </a:spcAft>
              <a:buClr>
                <a:schemeClr val="dk1"/>
              </a:buClr>
              <a:buSzPts val="2800"/>
              <a:buNone/>
            </a:pPr>
            <a:r>
              <a:t/>
            </a:r>
            <a:endParaRPr>
              <a:solidFill>
                <a:srgbClr val="141437"/>
              </a:solidFill>
              <a:latin typeface="Arial"/>
              <a:ea typeface="Arial"/>
              <a:cs typeface="Arial"/>
              <a:sym typeface="Arial"/>
            </a:endParaRPr>
          </a:p>
          <a:p>
            <a:pPr indent="0" lvl="0" marL="0" rtl="0" algn="l">
              <a:lnSpc>
                <a:spcPct val="90000"/>
              </a:lnSpc>
              <a:spcBef>
                <a:spcPts val="1000"/>
              </a:spcBef>
              <a:spcAft>
                <a:spcPts val="0"/>
              </a:spcAft>
              <a:buClr>
                <a:schemeClr val="dk1"/>
              </a:buClr>
              <a:buSzPts val="2800"/>
              <a:buNone/>
            </a:pPr>
            <a:r>
              <a:t/>
            </a:r>
            <a:endParaRPr>
              <a:solidFill>
                <a:srgbClr val="141437"/>
              </a:solidFill>
              <a:latin typeface="Arial"/>
              <a:ea typeface="Arial"/>
              <a:cs typeface="Arial"/>
              <a:sym typeface="Arial"/>
            </a:endParaRPr>
          </a:p>
        </p:txBody>
      </p:sp>
      <p:pic>
        <p:nvPicPr>
          <p:cNvPr id="135" name="Google Shape;135;p4"/>
          <p:cNvPicPr preferRelativeResize="0"/>
          <p:nvPr/>
        </p:nvPicPr>
        <p:blipFill rotWithShape="1">
          <a:blip r:embed="rId3">
            <a:alphaModFix/>
          </a:blip>
          <a:srcRect b="0" l="0" r="0" t="0"/>
          <a:stretch/>
        </p:blipFill>
        <p:spPr>
          <a:xfrm>
            <a:off x="8183563" y="2538236"/>
            <a:ext cx="3297237" cy="2217440"/>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6" name="Shape 606"/>
        <p:cNvGrpSpPr/>
        <p:nvPr/>
      </p:nvGrpSpPr>
      <p:grpSpPr>
        <a:xfrm>
          <a:off x="0" y="0"/>
          <a:ext cx="0" cy="0"/>
          <a:chOff x="0" y="0"/>
          <a:chExt cx="0" cy="0"/>
        </a:xfrm>
      </p:grpSpPr>
      <p:sp>
        <p:nvSpPr>
          <p:cNvPr id="607" name="Google Shape;607;g3943707e714_0_347"/>
          <p:cNvSpPr txBox="1"/>
          <p:nvPr>
            <p:ph type="ctrTitle"/>
          </p:nvPr>
        </p:nvSpPr>
        <p:spPr>
          <a:xfrm>
            <a:off x="1524000" y="3262093"/>
            <a:ext cx="9144000" cy="9699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t/>
            </a:r>
            <a:endParaRPr/>
          </a:p>
          <a:p>
            <a:pPr indent="0" lvl="0" marL="0" rtl="0" algn="ctr">
              <a:lnSpc>
                <a:spcPct val="90000"/>
              </a:lnSpc>
              <a:spcBef>
                <a:spcPts val="0"/>
              </a:spcBef>
              <a:spcAft>
                <a:spcPts val="0"/>
              </a:spcAft>
              <a:buClr>
                <a:schemeClr val="dk1"/>
              </a:buClr>
              <a:buSzPct val="100000"/>
              <a:buFont typeface="Calibri"/>
              <a:buNone/>
            </a:pPr>
            <a:r>
              <a:rPr lang="en-GB"/>
              <a:t>Step 6: Creating content</a:t>
            </a:r>
            <a:endParaRPr/>
          </a:p>
          <a:p>
            <a:pPr indent="0" lvl="0" marL="0" rtl="0" algn="ctr">
              <a:lnSpc>
                <a:spcPct val="90000"/>
              </a:lnSpc>
              <a:spcBef>
                <a:spcPts val="0"/>
              </a:spcBef>
              <a:spcAft>
                <a:spcPts val="0"/>
              </a:spcAft>
              <a:buClr>
                <a:schemeClr val="dk1"/>
              </a:buClr>
              <a:buSzPct val="100000"/>
              <a:buFont typeface="Calibri"/>
              <a:buNone/>
            </a:pPr>
            <a:r>
              <a:t/>
            </a:r>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2" name="Shape 612"/>
        <p:cNvGrpSpPr/>
        <p:nvPr/>
      </p:nvGrpSpPr>
      <p:grpSpPr>
        <a:xfrm>
          <a:off x="0" y="0"/>
          <a:ext cx="0" cy="0"/>
          <a:chOff x="0" y="0"/>
          <a:chExt cx="0" cy="0"/>
        </a:xfrm>
      </p:grpSpPr>
      <p:sp>
        <p:nvSpPr>
          <p:cNvPr id="613" name="Google Shape;613;g3943707e714_11_0"/>
          <p:cNvSpPr txBox="1"/>
          <p:nvPr>
            <p:ph type="ctrTitle"/>
          </p:nvPr>
        </p:nvSpPr>
        <p:spPr>
          <a:xfrm>
            <a:off x="1524000" y="3262093"/>
            <a:ext cx="9144000" cy="9699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t/>
            </a:r>
            <a:endParaRPr/>
          </a:p>
          <a:p>
            <a:pPr indent="0" lvl="0" marL="0" rtl="0" algn="ctr">
              <a:lnSpc>
                <a:spcPct val="90000"/>
              </a:lnSpc>
              <a:spcBef>
                <a:spcPts val="0"/>
              </a:spcBef>
              <a:spcAft>
                <a:spcPts val="0"/>
              </a:spcAft>
              <a:buClr>
                <a:schemeClr val="dk1"/>
              </a:buClr>
              <a:buSzPct val="100000"/>
              <a:buFont typeface="Calibri"/>
              <a:buNone/>
            </a:pPr>
            <a:r>
              <a:rPr lang="en-GB"/>
              <a:t>Candidate resources</a:t>
            </a:r>
            <a:endParaRPr/>
          </a:p>
          <a:p>
            <a:pPr indent="0" lvl="0" marL="0" rtl="0" algn="ctr">
              <a:lnSpc>
                <a:spcPct val="90000"/>
              </a:lnSpc>
              <a:spcBef>
                <a:spcPts val="0"/>
              </a:spcBef>
              <a:spcAft>
                <a:spcPts val="0"/>
              </a:spcAft>
              <a:buClr>
                <a:schemeClr val="dk1"/>
              </a:buClr>
              <a:buSzPct val="100000"/>
              <a:buFont typeface="Calibri"/>
              <a:buNone/>
            </a:pPr>
            <a:r>
              <a:t/>
            </a:r>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8" name="Shape 618"/>
        <p:cNvGrpSpPr/>
        <p:nvPr/>
      </p:nvGrpSpPr>
      <p:grpSpPr>
        <a:xfrm>
          <a:off x="0" y="0"/>
          <a:ext cx="0" cy="0"/>
          <a:chOff x="0" y="0"/>
          <a:chExt cx="0" cy="0"/>
        </a:xfrm>
      </p:grpSpPr>
      <p:sp>
        <p:nvSpPr>
          <p:cNvPr id="619" name="Google Shape;619;g3943707e714_0_290"/>
          <p:cNvSpPr txBox="1"/>
          <p:nvPr>
            <p:ph type="ctrTitle"/>
          </p:nvPr>
        </p:nvSpPr>
        <p:spPr>
          <a:xfrm>
            <a:off x="1524000" y="3051643"/>
            <a:ext cx="9144000" cy="9699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t/>
            </a:r>
            <a:endParaRPr/>
          </a:p>
          <a:p>
            <a:pPr indent="0" lvl="0" marL="0" rtl="0" algn="ctr">
              <a:lnSpc>
                <a:spcPct val="90000"/>
              </a:lnSpc>
              <a:spcBef>
                <a:spcPts val="0"/>
              </a:spcBef>
              <a:spcAft>
                <a:spcPts val="0"/>
              </a:spcAft>
              <a:buClr>
                <a:schemeClr val="dk1"/>
              </a:buClr>
              <a:buSzPct val="100000"/>
              <a:buFont typeface="Calibri"/>
              <a:buNone/>
            </a:pPr>
            <a:r>
              <a:rPr lang="en-GB"/>
              <a:t>The 5-Second Rule</a:t>
            </a:r>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4" name="Shape 624"/>
        <p:cNvGrpSpPr/>
        <p:nvPr/>
      </p:nvGrpSpPr>
      <p:grpSpPr>
        <a:xfrm>
          <a:off x="0" y="0"/>
          <a:ext cx="0" cy="0"/>
          <a:chOff x="0" y="0"/>
          <a:chExt cx="0" cy="0"/>
        </a:xfrm>
      </p:grpSpPr>
      <p:pic>
        <p:nvPicPr>
          <p:cNvPr id="625" name="Google Shape;625;g3943707e714_0_372"/>
          <p:cNvPicPr preferRelativeResize="0"/>
          <p:nvPr/>
        </p:nvPicPr>
        <p:blipFill>
          <a:blip r:embed="rId3">
            <a:alphaModFix/>
          </a:blip>
          <a:stretch>
            <a:fillRect/>
          </a:stretch>
        </p:blipFill>
        <p:spPr>
          <a:xfrm>
            <a:off x="3585825" y="0"/>
            <a:ext cx="4850791" cy="6858000"/>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0" name="Shape 630"/>
        <p:cNvGrpSpPr/>
        <p:nvPr/>
      </p:nvGrpSpPr>
      <p:grpSpPr>
        <a:xfrm>
          <a:off x="0" y="0"/>
          <a:ext cx="0" cy="0"/>
          <a:chOff x="0" y="0"/>
          <a:chExt cx="0" cy="0"/>
        </a:xfrm>
      </p:grpSpPr>
      <p:pic>
        <p:nvPicPr>
          <p:cNvPr id="631" name="Google Shape;631;g3943707e714_0_376"/>
          <p:cNvPicPr preferRelativeResize="0"/>
          <p:nvPr/>
        </p:nvPicPr>
        <p:blipFill>
          <a:blip r:embed="rId3">
            <a:alphaModFix/>
          </a:blip>
          <a:stretch>
            <a:fillRect/>
          </a:stretch>
        </p:blipFill>
        <p:spPr>
          <a:xfrm>
            <a:off x="3780938" y="152400"/>
            <a:ext cx="4630118" cy="6553201"/>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6" name="Shape 636"/>
        <p:cNvGrpSpPr/>
        <p:nvPr/>
      </p:nvGrpSpPr>
      <p:grpSpPr>
        <a:xfrm>
          <a:off x="0" y="0"/>
          <a:ext cx="0" cy="0"/>
          <a:chOff x="0" y="0"/>
          <a:chExt cx="0" cy="0"/>
        </a:xfrm>
      </p:grpSpPr>
      <p:pic>
        <p:nvPicPr>
          <p:cNvPr id="637" name="Google Shape;637;g3943707e714_0_380"/>
          <p:cNvPicPr preferRelativeResize="0"/>
          <p:nvPr/>
        </p:nvPicPr>
        <p:blipFill>
          <a:blip r:embed="rId3">
            <a:alphaModFix/>
          </a:blip>
          <a:stretch>
            <a:fillRect/>
          </a:stretch>
        </p:blipFill>
        <p:spPr>
          <a:xfrm>
            <a:off x="3777725" y="196725"/>
            <a:ext cx="4636556" cy="6553198"/>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2" name="Shape 642"/>
        <p:cNvGrpSpPr/>
        <p:nvPr/>
      </p:nvGrpSpPr>
      <p:grpSpPr>
        <a:xfrm>
          <a:off x="0" y="0"/>
          <a:ext cx="0" cy="0"/>
          <a:chOff x="0" y="0"/>
          <a:chExt cx="0" cy="0"/>
        </a:xfrm>
      </p:grpSpPr>
      <p:pic>
        <p:nvPicPr>
          <p:cNvPr id="643" name="Google Shape;643;g3943707e714_0_384"/>
          <p:cNvPicPr preferRelativeResize="0"/>
          <p:nvPr/>
        </p:nvPicPr>
        <p:blipFill>
          <a:blip r:embed="rId3">
            <a:alphaModFix/>
          </a:blip>
          <a:stretch>
            <a:fillRect/>
          </a:stretch>
        </p:blipFill>
        <p:spPr>
          <a:xfrm>
            <a:off x="3771175" y="152400"/>
            <a:ext cx="4649651" cy="6553199"/>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8" name="Shape 648"/>
        <p:cNvGrpSpPr/>
        <p:nvPr/>
      </p:nvGrpSpPr>
      <p:grpSpPr>
        <a:xfrm>
          <a:off x="0" y="0"/>
          <a:ext cx="0" cy="0"/>
          <a:chOff x="0" y="0"/>
          <a:chExt cx="0" cy="0"/>
        </a:xfrm>
      </p:grpSpPr>
      <p:pic>
        <p:nvPicPr>
          <p:cNvPr id="649" name="Google Shape;649;g3943707e714_0_388"/>
          <p:cNvPicPr preferRelativeResize="0"/>
          <p:nvPr/>
        </p:nvPicPr>
        <p:blipFill>
          <a:blip r:embed="rId3">
            <a:alphaModFix/>
          </a:blip>
          <a:stretch>
            <a:fillRect/>
          </a:stretch>
        </p:blipFill>
        <p:spPr>
          <a:xfrm>
            <a:off x="3971238" y="152400"/>
            <a:ext cx="4360277" cy="6553202"/>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4" name="Shape 654"/>
        <p:cNvGrpSpPr/>
        <p:nvPr/>
      </p:nvGrpSpPr>
      <p:grpSpPr>
        <a:xfrm>
          <a:off x="0" y="0"/>
          <a:ext cx="0" cy="0"/>
          <a:chOff x="0" y="0"/>
          <a:chExt cx="0" cy="0"/>
        </a:xfrm>
      </p:grpSpPr>
      <p:pic>
        <p:nvPicPr>
          <p:cNvPr id="655" name="Google Shape;655;g3943707e714_0_454"/>
          <p:cNvPicPr preferRelativeResize="0"/>
          <p:nvPr/>
        </p:nvPicPr>
        <p:blipFill>
          <a:blip r:embed="rId3">
            <a:alphaModFix/>
          </a:blip>
          <a:stretch>
            <a:fillRect/>
          </a:stretch>
        </p:blipFill>
        <p:spPr>
          <a:xfrm>
            <a:off x="3723425" y="152400"/>
            <a:ext cx="4745147" cy="6553199"/>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0" name="Shape 660"/>
        <p:cNvGrpSpPr/>
        <p:nvPr/>
      </p:nvGrpSpPr>
      <p:grpSpPr>
        <a:xfrm>
          <a:off x="0" y="0"/>
          <a:ext cx="0" cy="0"/>
          <a:chOff x="0" y="0"/>
          <a:chExt cx="0" cy="0"/>
        </a:xfrm>
      </p:grpSpPr>
      <p:pic>
        <p:nvPicPr>
          <p:cNvPr id="661" name="Google Shape;661;g3943707e714_0_458"/>
          <p:cNvPicPr preferRelativeResize="0"/>
          <p:nvPr/>
        </p:nvPicPr>
        <p:blipFill>
          <a:blip r:embed="rId3">
            <a:alphaModFix/>
          </a:blip>
          <a:stretch>
            <a:fillRect/>
          </a:stretch>
        </p:blipFill>
        <p:spPr>
          <a:xfrm>
            <a:off x="3779550" y="152400"/>
            <a:ext cx="4632909" cy="65532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141437"/>
              </a:buClr>
              <a:buSzPts val="3000"/>
              <a:buFont typeface="Arial"/>
              <a:buNone/>
            </a:pPr>
            <a:r>
              <a:rPr b="1" lang="en-GB" sz="3000">
                <a:solidFill>
                  <a:srgbClr val="141437"/>
                </a:solidFill>
                <a:latin typeface="Arial"/>
                <a:ea typeface="Arial"/>
                <a:cs typeface="Arial"/>
                <a:sym typeface="Arial"/>
              </a:rPr>
              <a:t>TUSU – </a:t>
            </a:r>
            <a:br>
              <a:rPr b="1" lang="en-GB" sz="3000">
                <a:solidFill>
                  <a:srgbClr val="141437"/>
                </a:solidFill>
                <a:latin typeface="Arial"/>
                <a:ea typeface="Arial"/>
                <a:cs typeface="Arial"/>
                <a:sym typeface="Arial"/>
              </a:rPr>
            </a:br>
            <a:r>
              <a:rPr b="1" lang="en-GB" sz="3000">
                <a:solidFill>
                  <a:srgbClr val="141437"/>
                </a:solidFill>
                <a:latin typeface="Arial"/>
                <a:ea typeface="Arial"/>
                <a:cs typeface="Arial"/>
                <a:sym typeface="Arial"/>
              </a:rPr>
              <a:t>1. Ensure your charity is carrying out its purposes for the public benefit.</a:t>
            </a:r>
            <a:endParaRPr/>
          </a:p>
        </p:txBody>
      </p:sp>
      <p:sp>
        <p:nvSpPr>
          <p:cNvPr id="141" name="Google Shape;141;p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Clr>
                <a:schemeClr val="dk1"/>
              </a:buClr>
              <a:buSzPct val="100000"/>
              <a:buNone/>
            </a:pPr>
            <a:r>
              <a:rPr lang="en-GB"/>
              <a:t>Constitutional / Charity Objectives:</a:t>
            </a:r>
            <a:endParaRPr/>
          </a:p>
          <a:p>
            <a:pPr indent="0" lvl="0" marL="0" rtl="0" algn="l">
              <a:lnSpc>
                <a:spcPct val="90000"/>
              </a:lnSpc>
              <a:spcBef>
                <a:spcPts val="1000"/>
              </a:spcBef>
              <a:spcAft>
                <a:spcPts val="0"/>
              </a:spcAft>
              <a:buClr>
                <a:schemeClr val="dk1"/>
              </a:buClr>
              <a:buSzPct val="100000"/>
              <a:buNone/>
            </a:pPr>
            <a:r>
              <a:t/>
            </a:r>
            <a:endParaRPr/>
          </a:p>
          <a:p>
            <a:pPr indent="0" lvl="0" marL="0" rtl="0" algn="l">
              <a:lnSpc>
                <a:spcPct val="90000"/>
              </a:lnSpc>
              <a:spcBef>
                <a:spcPts val="1000"/>
              </a:spcBef>
              <a:spcAft>
                <a:spcPts val="0"/>
              </a:spcAft>
              <a:buClr>
                <a:schemeClr val="dk1"/>
              </a:buClr>
              <a:buSzPct val="100000"/>
              <a:buNone/>
            </a:pPr>
            <a:r>
              <a:rPr lang="en-GB"/>
              <a:t>The Union’s objects are the advancement of education of Students at Teesside University for the public benefit by: </a:t>
            </a:r>
            <a:endParaRPr/>
          </a:p>
          <a:p>
            <a:pPr indent="-228600" lvl="0" marL="228600" rtl="0" algn="l">
              <a:lnSpc>
                <a:spcPct val="90000"/>
              </a:lnSpc>
              <a:spcBef>
                <a:spcPts val="1000"/>
              </a:spcBef>
              <a:spcAft>
                <a:spcPts val="0"/>
              </a:spcAft>
              <a:buClr>
                <a:schemeClr val="dk1"/>
              </a:buClr>
              <a:buSzPct val="100000"/>
              <a:buChar char="•"/>
            </a:pPr>
            <a:r>
              <a:rPr lang="en-GB"/>
              <a:t>Promoting the interests and welfare of Students at Teesside University during their course of study and representing, supporting and advising Students;</a:t>
            </a:r>
            <a:endParaRPr/>
          </a:p>
          <a:p>
            <a:pPr indent="-228600" lvl="0" marL="228600" rtl="0" algn="l">
              <a:lnSpc>
                <a:spcPct val="90000"/>
              </a:lnSpc>
              <a:spcBef>
                <a:spcPts val="1000"/>
              </a:spcBef>
              <a:spcAft>
                <a:spcPts val="0"/>
              </a:spcAft>
              <a:buClr>
                <a:schemeClr val="dk1"/>
              </a:buClr>
              <a:buSzPct val="100000"/>
              <a:buChar char="•"/>
            </a:pPr>
            <a:r>
              <a:rPr lang="en-GB"/>
              <a:t>Being the recognised representative channel between Students and Teesside University and any other external bodies; and </a:t>
            </a:r>
            <a:endParaRPr/>
          </a:p>
          <a:p>
            <a:pPr indent="-228600" lvl="0" marL="228600" rtl="0" algn="l">
              <a:lnSpc>
                <a:spcPct val="90000"/>
              </a:lnSpc>
              <a:spcBef>
                <a:spcPts val="1000"/>
              </a:spcBef>
              <a:spcAft>
                <a:spcPts val="0"/>
              </a:spcAft>
              <a:buClr>
                <a:schemeClr val="dk1"/>
              </a:buClr>
              <a:buSzPct val="100000"/>
              <a:buChar char="•"/>
            </a:pPr>
            <a:r>
              <a:rPr lang="en-GB"/>
              <a:t>Providing social, cultural, sporting and recreational activities and forums for discussions and debate for the personal development of its Students.</a:t>
            </a:r>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6" name="Shape 666"/>
        <p:cNvGrpSpPr/>
        <p:nvPr/>
      </p:nvGrpSpPr>
      <p:grpSpPr>
        <a:xfrm>
          <a:off x="0" y="0"/>
          <a:ext cx="0" cy="0"/>
          <a:chOff x="0" y="0"/>
          <a:chExt cx="0" cy="0"/>
        </a:xfrm>
      </p:grpSpPr>
      <p:pic>
        <p:nvPicPr>
          <p:cNvPr id="667" name="Google Shape;667;g3943707e714_0_462"/>
          <p:cNvPicPr preferRelativeResize="0"/>
          <p:nvPr/>
        </p:nvPicPr>
        <p:blipFill>
          <a:blip r:embed="rId3">
            <a:alphaModFix/>
          </a:blip>
          <a:stretch>
            <a:fillRect/>
          </a:stretch>
        </p:blipFill>
        <p:spPr>
          <a:xfrm>
            <a:off x="3779338" y="152400"/>
            <a:ext cx="4633318" cy="6553201"/>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2" name="Shape 672"/>
        <p:cNvGrpSpPr/>
        <p:nvPr/>
      </p:nvGrpSpPr>
      <p:grpSpPr>
        <a:xfrm>
          <a:off x="0" y="0"/>
          <a:ext cx="0" cy="0"/>
          <a:chOff x="0" y="0"/>
          <a:chExt cx="0" cy="0"/>
        </a:xfrm>
      </p:grpSpPr>
      <p:pic>
        <p:nvPicPr>
          <p:cNvPr id="673" name="Google Shape;673;g3943707e714_0_466"/>
          <p:cNvPicPr preferRelativeResize="0"/>
          <p:nvPr/>
        </p:nvPicPr>
        <p:blipFill>
          <a:blip r:embed="rId3">
            <a:alphaModFix/>
          </a:blip>
          <a:stretch>
            <a:fillRect/>
          </a:stretch>
        </p:blipFill>
        <p:spPr>
          <a:xfrm>
            <a:off x="152400" y="152400"/>
            <a:ext cx="11887201" cy="6238435"/>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8" name="Shape 678"/>
        <p:cNvGrpSpPr/>
        <p:nvPr/>
      </p:nvGrpSpPr>
      <p:grpSpPr>
        <a:xfrm>
          <a:off x="0" y="0"/>
          <a:ext cx="0" cy="0"/>
          <a:chOff x="0" y="0"/>
          <a:chExt cx="0" cy="0"/>
        </a:xfrm>
      </p:grpSpPr>
      <p:pic>
        <p:nvPicPr>
          <p:cNvPr id="679" name="Google Shape;679;g3943707e714_0_357"/>
          <p:cNvPicPr preferRelativeResize="0"/>
          <p:nvPr/>
        </p:nvPicPr>
        <p:blipFill>
          <a:blip r:embed="rId3">
            <a:alphaModFix/>
          </a:blip>
          <a:stretch>
            <a:fillRect/>
          </a:stretch>
        </p:blipFill>
        <p:spPr>
          <a:xfrm>
            <a:off x="3671850" y="0"/>
            <a:ext cx="4848288" cy="6858000"/>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4" name="Shape 684"/>
        <p:cNvGrpSpPr/>
        <p:nvPr/>
      </p:nvGrpSpPr>
      <p:grpSpPr>
        <a:xfrm>
          <a:off x="0" y="0"/>
          <a:ext cx="0" cy="0"/>
          <a:chOff x="0" y="0"/>
          <a:chExt cx="0" cy="0"/>
        </a:xfrm>
      </p:grpSpPr>
      <p:sp>
        <p:nvSpPr>
          <p:cNvPr id="685" name="Google Shape;685;g3943707e714_0_362"/>
          <p:cNvSpPr txBox="1"/>
          <p:nvPr>
            <p:ph type="ctrTitle"/>
          </p:nvPr>
        </p:nvSpPr>
        <p:spPr>
          <a:xfrm>
            <a:off x="1524000" y="3051643"/>
            <a:ext cx="9144000" cy="9699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t/>
            </a:r>
            <a:endParaRPr/>
          </a:p>
          <a:p>
            <a:pPr indent="0" lvl="0" marL="0" rtl="0" algn="ctr">
              <a:lnSpc>
                <a:spcPct val="90000"/>
              </a:lnSpc>
              <a:spcBef>
                <a:spcPts val="0"/>
              </a:spcBef>
              <a:spcAft>
                <a:spcPts val="0"/>
              </a:spcAft>
              <a:buClr>
                <a:schemeClr val="dk1"/>
              </a:buClr>
              <a:buSzPct val="100000"/>
              <a:buFont typeface="Calibri"/>
              <a:buNone/>
            </a:pPr>
            <a:r>
              <a:rPr lang="en-GB"/>
              <a:t>Questions?</a:t>
            </a:r>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0" name="Shape 690"/>
        <p:cNvGrpSpPr/>
        <p:nvPr/>
      </p:nvGrpSpPr>
      <p:grpSpPr>
        <a:xfrm>
          <a:off x="0" y="0"/>
          <a:ext cx="0" cy="0"/>
          <a:chOff x="0" y="0"/>
          <a:chExt cx="0" cy="0"/>
        </a:xfrm>
      </p:grpSpPr>
      <p:sp>
        <p:nvSpPr>
          <p:cNvPr id="691" name="Google Shape;691;g3943707e714_0_367"/>
          <p:cNvSpPr txBox="1"/>
          <p:nvPr>
            <p:ph type="ctrTitle"/>
          </p:nvPr>
        </p:nvSpPr>
        <p:spPr>
          <a:xfrm>
            <a:off x="1524000" y="3051643"/>
            <a:ext cx="9144000" cy="9699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t/>
            </a:r>
            <a:endParaRPr/>
          </a:p>
          <a:p>
            <a:pPr indent="0" lvl="0" marL="0" rtl="0" algn="ctr">
              <a:lnSpc>
                <a:spcPct val="90000"/>
              </a:lnSpc>
              <a:spcBef>
                <a:spcPts val="0"/>
              </a:spcBef>
              <a:spcAft>
                <a:spcPts val="0"/>
              </a:spcAft>
              <a:buClr>
                <a:schemeClr val="dk1"/>
              </a:buClr>
              <a:buSzPct val="100000"/>
              <a:buFont typeface="Calibri"/>
              <a:buNone/>
            </a:pPr>
            <a:r>
              <a:rPr lang="en-GB"/>
              <a:t>Thanks and Photos</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2024-07-17T15:43:06Z</dcterms:created>
  <dc:creator>Kirsty Morrison</dc:creator>
</cp:coreProperties>
</file>